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Lst>
  <p:notesMasterIdLst>
    <p:notesMasterId r:id="rId11"/>
  </p:notesMasterIdLst>
  <p:sldIdLst>
    <p:sldId id="256" r:id="rId2"/>
    <p:sldId id="258" r:id="rId3"/>
    <p:sldId id="259" r:id="rId4"/>
    <p:sldId id="280" r:id="rId5"/>
    <p:sldId id="281" r:id="rId6"/>
    <p:sldId id="285" r:id="rId7"/>
    <p:sldId id="283" r:id="rId8"/>
    <p:sldId id="288" r:id="rId9"/>
    <p:sldId id="284" r:id="rId10"/>
  </p:sldIdLst>
  <p:sldSz cx="9144000" cy="5143500" type="screen16x9"/>
  <p:notesSz cx="6858000" cy="9144000"/>
  <p:embeddedFontLst>
    <p:embeddedFont>
      <p:font typeface="Franklin Gothic Medium" panose="020B0603020102020204" pitchFamily="34" charset="0"/>
      <p:regular r:id="rId12"/>
      <p:italic r:id="rId13"/>
    </p:embeddedFont>
    <p:embeddedFont>
      <p:font typeface="Franklin Gothic Book" panose="020B0503020102020204" pitchFamily="34" charset="0"/>
      <p:regular r:id="rId14"/>
      <p:italic r:id="rId15"/>
    </p:embeddedFont>
    <p:embeddedFont>
      <p:font typeface="Tunga" panose="020B0502040204020203" pitchFamily="34" charset="0"/>
      <p:regular r:id="rId16"/>
      <p:bold r:id="rId17"/>
    </p:embeddedFont>
    <p:embeddedFont>
      <p:font typeface="Titillium Web"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5A28EFD-C747-4B63-B342-DE6663AAD031}">
  <a:tblStyle styleId="{F5A28EFD-C747-4B63-B342-DE6663AAD0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72" y="-2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46243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1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8" name="Google Shape;384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58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90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031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3" y="1297802"/>
            <a:ext cx="5648623" cy="903230"/>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1853194"/>
            <a:ext cx="6511131" cy="246944"/>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January 19,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January 19,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3508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3508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January 19,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January 19,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1985962"/>
            <a:ext cx="3571875" cy="315753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295053"/>
            <a:ext cx="5650992" cy="90563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1851228"/>
            <a:ext cx="6510528" cy="2468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January 19,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January 19,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January 19,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January 19,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January 19,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290639" y="-1290638"/>
            <a:ext cx="51435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182078"/>
            <a:ext cx="5212080" cy="817070"/>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1964184"/>
            <a:ext cx="3807779" cy="2493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1690039"/>
            <a:ext cx="5794760" cy="467486"/>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January 19, 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3786187"/>
            <a:ext cx="3571875" cy="135731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288126"/>
            <a:ext cx="5486400" cy="650583"/>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1635397"/>
            <a:ext cx="6096545" cy="55549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January 19,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3787975"/>
            <a:ext cx="3574257" cy="135552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3788469"/>
            <a:ext cx="9146380" cy="135503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274320"/>
            <a:ext cx="7520940" cy="411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825471"/>
            <a:ext cx="7520940" cy="268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4402836"/>
            <a:ext cx="2176272" cy="150876"/>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January 19, 2023</a:t>
            </a:fld>
            <a:endParaRPr lang="en-US" dirty="0"/>
          </a:p>
        </p:txBody>
      </p:sp>
      <p:sp>
        <p:nvSpPr>
          <p:cNvPr id="5" name="Footer Placeholder 4"/>
          <p:cNvSpPr>
            <a:spLocks noGrp="1"/>
          </p:cNvSpPr>
          <p:nvPr>
            <p:ph type="ftr" sz="quarter" idx="3"/>
          </p:nvPr>
        </p:nvSpPr>
        <p:spPr>
          <a:xfrm>
            <a:off x="3517514" y="4713842"/>
            <a:ext cx="4724400" cy="20574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marL="0" lvl="0" indent="0" algn="l" rtl="0">
              <a:spcBef>
                <a:spcPts val="0"/>
              </a:spcBef>
              <a:spcAft>
                <a:spcPts val="0"/>
              </a:spcAft>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fade thruBlk="1"/>
  </p:transition>
  <p:timing>
    <p:tnLst>
      <p:par>
        <p:cTn id="1" dur="indefinite" restart="never" nodeType="tmRoot"/>
      </p:par>
    </p:tnLst>
  </p:timing>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06357887"/>
              </p:ext>
            </p:extLst>
          </p:nvPr>
        </p:nvGraphicFramePr>
        <p:xfrm>
          <a:off x="609600" y="1598273"/>
          <a:ext cx="7007382" cy="2172831"/>
        </p:xfrm>
        <a:graphic>
          <a:graphicData uri="http://schemas.openxmlformats.org/drawingml/2006/table">
            <a:tbl>
              <a:tblPr/>
              <a:tblGrid>
                <a:gridCol w="7007382"/>
              </a:tblGrid>
              <a:tr h="2172831">
                <a:tc>
                  <a:txBody>
                    <a:bodyPr/>
                    <a:lstStyle/>
                    <a:p>
                      <a:endParaRPr lang="en-US" sz="18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836" name="Google Shape;3836;p1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latin typeface="Times New Roman" pitchFamily="18" charset="0"/>
                <a:cs typeface="Times New Roman" pitchFamily="18" charset="0"/>
              </a:rPr>
              <a:t>  DAR ES SALAAM SCHOOL OF JOURNALISM</a:t>
            </a:r>
            <a:br>
              <a:rPr lang="en" sz="1800" dirty="0" smtClean="0">
                <a:latin typeface="Times New Roman" pitchFamily="18" charset="0"/>
                <a:cs typeface="Times New Roman" pitchFamily="18" charset="0"/>
              </a:rPr>
            </a:br>
            <a:endParaRPr sz="1800" dirty="0">
              <a:latin typeface="Times New Roman" pitchFamily="18" charset="0"/>
              <a:cs typeface="Times New Roman" pitchFamily="18" charset="0"/>
            </a:endParaRPr>
          </a:p>
        </p:txBody>
      </p:sp>
      <p:sp>
        <p:nvSpPr>
          <p:cNvPr id="3" name="Text Placeholder 2"/>
          <p:cNvSpPr>
            <a:spLocks noGrp="1"/>
          </p:cNvSpPr>
          <p:nvPr>
            <p:ph type="body" idx="1"/>
          </p:nvPr>
        </p:nvSpPr>
        <p:spPr>
          <a:xfrm>
            <a:off x="718300" y="1733550"/>
            <a:ext cx="6761100" cy="1752600"/>
          </a:xfrm>
        </p:spPr>
        <p:txBody>
          <a:bodyPr/>
          <a:lstStyle/>
          <a:p>
            <a:pPr>
              <a:buFont typeface="Wingdings" pitchFamily="2" charset="2"/>
              <a:buChar char="v"/>
            </a:pPr>
            <a:r>
              <a:rPr lang="en-US" sz="1200" dirty="0">
                <a:latin typeface="Times New Roman" pitchFamily="18" charset="0"/>
                <a:cs typeface="Times New Roman" pitchFamily="18" charset="0"/>
              </a:rPr>
              <a:t>MODULE NAME: </a:t>
            </a:r>
            <a:r>
              <a:rPr lang="en-US" sz="1200" dirty="0" smtClean="0">
                <a:latin typeface="Times New Roman" pitchFamily="18" charset="0"/>
                <a:cs typeface="Times New Roman" pitchFamily="18" charset="0"/>
              </a:rPr>
              <a:t>GENDER AND CULTURAL DIVERSITY IN MEDIA</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MODULE </a:t>
            </a:r>
            <a:r>
              <a:rPr lang="en-US" sz="1200" dirty="0" smtClean="0">
                <a:latin typeface="Times New Roman" pitchFamily="18" charset="0"/>
                <a:cs typeface="Times New Roman" pitchFamily="18" charset="0"/>
              </a:rPr>
              <a:t>CODE:GST05207</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DEPARTMENT  :JOURNALISM</a:t>
            </a:r>
          </a:p>
          <a:p>
            <a:pPr>
              <a:buFont typeface="Wingdings" pitchFamily="2" charset="2"/>
              <a:buChar char="v"/>
            </a:pPr>
            <a:r>
              <a:rPr lang="en-US" sz="1200" dirty="0">
                <a:latin typeface="Times New Roman" pitchFamily="18" charset="0"/>
                <a:cs typeface="Times New Roman" pitchFamily="18" charset="0"/>
              </a:rPr>
              <a:t>MODULE </a:t>
            </a:r>
            <a:r>
              <a:rPr lang="en-US" sz="1200" dirty="0" smtClean="0">
                <a:latin typeface="Times New Roman" pitchFamily="18" charset="0"/>
                <a:cs typeface="Times New Roman" pitchFamily="18" charset="0"/>
              </a:rPr>
              <a:t>LEVEL:5</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MODULE SEMESTER: II</a:t>
            </a:r>
          </a:p>
          <a:p>
            <a:pPr>
              <a:buFont typeface="Wingdings" pitchFamily="2" charset="2"/>
              <a:buChar char="v"/>
            </a:pPr>
            <a:r>
              <a:rPr lang="en-US" sz="1200" dirty="0">
                <a:latin typeface="Times New Roman" pitchFamily="18" charset="0"/>
                <a:cs typeface="Times New Roman" pitchFamily="18" charset="0"/>
              </a:rPr>
              <a:t>TUTOR’S NAME:AYUBU GAMBA</a:t>
            </a:r>
            <a:endParaRPr lang="en-US" sz="12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02023963"/>
              </p:ext>
            </p:extLst>
          </p:nvPr>
        </p:nvGraphicFramePr>
        <p:xfrm>
          <a:off x="624689" y="3947311"/>
          <a:ext cx="7016436" cy="914400"/>
        </p:xfrm>
        <a:graphic>
          <a:graphicData uri="http://schemas.openxmlformats.org/drawingml/2006/table">
            <a:tbl>
              <a:tblPr/>
              <a:tblGrid>
                <a:gridCol w="7016436"/>
              </a:tblGrid>
              <a:tr h="914400">
                <a:tc>
                  <a:txBody>
                    <a:bodyPr/>
                    <a:lstStyle/>
                    <a:p>
                      <a:endParaRPr lang="en-US" sz="1800" dirty="0" smtClean="0"/>
                    </a:p>
                    <a:p>
                      <a:pPr algn="l"/>
                      <a:r>
                        <a:rPr lang="en-US" sz="1800" dirty="0" smtClean="0"/>
                        <a:t>                               OUR MOTTOR: MEDIA FOR DEMOCRACY</a:t>
                      </a:r>
                      <a:endParaRPr lang="en-US" sz="1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8151"/>
            <a:ext cx="1143000" cy="108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19551"/>
            <a:ext cx="914400" cy="5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 y="3980223"/>
            <a:ext cx="627158" cy="6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36"/>
                                        </p:tgtEl>
                                        <p:attrNameLst>
                                          <p:attrName>style.visibility</p:attrName>
                                        </p:attrNameLst>
                                      </p:cBhvr>
                                      <p:to>
                                        <p:strVal val="visible"/>
                                      </p:to>
                                    </p:set>
                                    <p:animEffect transition="in" filter="fade">
                                      <p:cBhvr>
                                        <p:cTn id="12" dur="1000"/>
                                        <p:tgtEl>
                                          <p:spTgt spid="3836"/>
                                        </p:tgtEl>
                                      </p:cBhvr>
                                    </p:animEffect>
                                    <p:anim calcmode="lin" valueType="num">
                                      <p:cBhvr>
                                        <p:cTn id="13" dur="1000" fill="hold"/>
                                        <p:tgtEl>
                                          <p:spTgt spid="3836"/>
                                        </p:tgtEl>
                                        <p:attrNameLst>
                                          <p:attrName>ppt_x</p:attrName>
                                        </p:attrNameLst>
                                      </p:cBhvr>
                                      <p:tavLst>
                                        <p:tav tm="0">
                                          <p:val>
                                            <p:strVal val="#ppt_x"/>
                                          </p:val>
                                        </p:tav>
                                        <p:tav tm="100000">
                                          <p:val>
                                            <p:strVal val="#ppt_x"/>
                                          </p:val>
                                        </p:tav>
                                      </p:tavLst>
                                    </p:anim>
                                    <p:anim calcmode="lin" valueType="num">
                                      <p:cBhvr>
                                        <p:cTn id="14" dur="1000" fill="hold"/>
                                        <p:tgtEl>
                                          <p:spTgt spid="38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in)">
                                      <p:cBhvr>
                                        <p:cTn id="24" dur="20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arn(inVertic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Vertical)">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arn(inVertical)">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arn(inVertical)">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sp>
        <p:nvSpPr>
          <p:cNvPr id="3853" name="Google Shape;3853;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3850" name="Google Shape;3850;p15"/>
          <p:cNvSpPr txBox="1">
            <a:spLocks noGrp="1"/>
          </p:cNvSpPr>
          <p:nvPr>
            <p:ph type="ctrTitle" idx="4294967295"/>
          </p:nvPr>
        </p:nvSpPr>
        <p:spPr>
          <a:xfrm>
            <a:off x="4995863" y="285750"/>
            <a:ext cx="4148137"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600" dirty="0" smtClean="0">
                <a:latin typeface="Times New Roman" pitchFamily="18" charset="0"/>
                <a:cs typeface="Times New Roman" pitchFamily="18" charset="0"/>
              </a:rPr>
              <a:t>TOPIC </a:t>
            </a:r>
            <a:r>
              <a:rPr lang="en-US" sz="1600" dirty="0" smtClean="0">
                <a:latin typeface="Times New Roman" pitchFamily="18" charset="0"/>
                <a:cs typeface="Times New Roman" pitchFamily="18" charset="0"/>
              </a:rPr>
              <a:t>2:CULTURAL DIVERSITY IN JOURNALISM</a:t>
            </a:r>
            <a:endParaRPr sz="1600" dirty="0">
              <a:latin typeface="Times New Roman" pitchFamily="18" charset="0"/>
              <a:cs typeface="Times New Roman" pitchFamily="18" charset="0"/>
            </a:endParaRPr>
          </a:p>
        </p:txBody>
      </p:sp>
      <p:sp>
        <p:nvSpPr>
          <p:cNvPr id="3851" name="Google Shape;3851;p15"/>
          <p:cNvSpPr txBox="1">
            <a:spLocks noGrp="1"/>
          </p:cNvSpPr>
          <p:nvPr>
            <p:ph type="subTitle" idx="4294967295"/>
          </p:nvPr>
        </p:nvSpPr>
        <p:spPr>
          <a:xfrm>
            <a:off x="1828800" y="895350"/>
            <a:ext cx="7315200" cy="4038600"/>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0"/>
              </a:spcAft>
              <a:buFont typeface="Wingdings" pitchFamily="2" charset="2"/>
              <a:buChar char="Ø"/>
            </a:pPr>
            <a:r>
              <a:rPr lang="en-US" sz="1200" b="0" dirty="0" smtClean="0">
                <a:latin typeface="Times New Roman" pitchFamily="18" charset="0"/>
                <a:ea typeface="Titillium Web"/>
                <a:cs typeface="Times New Roman" pitchFamily="18" charset="0"/>
                <a:sym typeface="Titillium Web"/>
              </a:rPr>
              <a:t>What is cultural diversity?</a:t>
            </a:r>
          </a:p>
          <a:p>
            <a:r>
              <a:rPr lang="en-US" sz="1200" b="0" dirty="0"/>
              <a:t>the existence of a variety of cultural or ethnic groups within a society.</a:t>
            </a:r>
          </a:p>
          <a:p>
            <a:r>
              <a:rPr lang="en-US" sz="1200" b="0" dirty="0"/>
              <a:t>"cultural diversity has increased, exposing kids to new tastes and experiences"</a:t>
            </a:r>
          </a:p>
          <a:p>
            <a:pPr marL="0" indent="0"/>
            <a:r>
              <a:rPr lang="en-US" sz="1100" b="0" dirty="0" smtClean="0"/>
              <a:t>     </a:t>
            </a:r>
            <a:r>
              <a:rPr lang="en-US" sz="1100" dirty="0" smtClean="0"/>
              <a:t>WHAT ARE THE IMPORTANCE OF CULTURAL DIVERSITY TO JOURNALISM PRACTICE</a:t>
            </a:r>
          </a:p>
          <a:p>
            <a:pPr>
              <a:buFont typeface="Wingdings" panose="05000000000000000000" pitchFamily="2" charset="2"/>
              <a:buChar char="§"/>
            </a:pPr>
            <a:r>
              <a:rPr lang="en-US" sz="1200" b="0" dirty="0"/>
              <a:t>Recognizing that there is a large amount of cultures that </a:t>
            </a:r>
            <a:r>
              <a:rPr lang="en-US" sz="1200" b="0" dirty="0" smtClean="0"/>
              <a:t>exist in the world</a:t>
            </a:r>
            <a:endParaRPr lang="en-US" sz="1200" b="0" dirty="0"/>
          </a:p>
          <a:p>
            <a:pPr>
              <a:buFont typeface="Wingdings" panose="05000000000000000000" pitchFamily="2" charset="2"/>
              <a:buChar char="§"/>
            </a:pPr>
            <a:r>
              <a:rPr lang="en-US" sz="1200" b="0" dirty="0"/>
              <a:t>Respecting each other’s differences</a:t>
            </a:r>
          </a:p>
          <a:p>
            <a:pPr>
              <a:buFont typeface="Wingdings" panose="05000000000000000000" pitchFamily="2" charset="2"/>
              <a:buChar char="§"/>
            </a:pPr>
            <a:r>
              <a:rPr lang="en-US" sz="1200" b="0" dirty="0"/>
              <a:t>Acknowledging that all cultural expressions are valid</a:t>
            </a:r>
          </a:p>
          <a:p>
            <a:pPr>
              <a:buFont typeface="Wingdings" panose="05000000000000000000" pitchFamily="2" charset="2"/>
              <a:buChar char="§"/>
            </a:pPr>
            <a:r>
              <a:rPr lang="en-US" sz="1200" b="0" dirty="0"/>
              <a:t>Valuing what cultures have to bring to the table</a:t>
            </a:r>
          </a:p>
          <a:p>
            <a:pPr>
              <a:buFont typeface="Wingdings" panose="05000000000000000000" pitchFamily="2" charset="2"/>
              <a:buChar char="§"/>
            </a:pPr>
            <a:r>
              <a:rPr lang="en-US" sz="1200" b="0" dirty="0"/>
              <a:t>Empowering diverse groups to contribute</a:t>
            </a:r>
          </a:p>
          <a:p>
            <a:pPr>
              <a:buFont typeface="Wingdings" panose="05000000000000000000" pitchFamily="2" charset="2"/>
              <a:buChar char="§"/>
            </a:pPr>
            <a:r>
              <a:rPr lang="en-US" sz="1200" b="0" dirty="0"/>
              <a:t>Celebrating differences, not just tolerating them</a:t>
            </a:r>
          </a:p>
          <a:p>
            <a:r>
              <a:rPr lang="en-US" sz="1200" b="0" dirty="0"/>
              <a:t>So, what are some examples of cultural diversity?</a:t>
            </a:r>
          </a:p>
          <a:p>
            <a:r>
              <a:rPr lang="en-US" sz="1200" b="0" dirty="0"/>
              <a:t>Cultural diversity looks like this:</a:t>
            </a:r>
          </a:p>
          <a:p>
            <a:r>
              <a:rPr lang="en-US" sz="1200" dirty="0"/>
              <a:t>In A Workplace:</a:t>
            </a:r>
            <a:r>
              <a:rPr lang="en-US" sz="1200" b="0" dirty="0"/>
              <a:t> Having a multilingual team, having a diverse range of ages working together, having policies that are vocally against discrimination, etc.</a:t>
            </a:r>
          </a:p>
          <a:p>
            <a:pPr marL="0" indent="0"/>
            <a:r>
              <a:rPr lang="en-US" sz="1400" dirty="0"/>
              <a:t/>
            </a:r>
            <a:br>
              <a:rPr lang="en-US" sz="1400" dirty="0"/>
            </a:br>
            <a:endParaRPr lang="en-US" sz="1400" b="0" dirty="0" smtClean="0">
              <a:latin typeface="Times New Roman" pitchFamily="18" charset="0"/>
              <a:ea typeface="Titillium Web"/>
              <a:cs typeface="Times New Roman" pitchFamily="18" charset="0"/>
              <a:sym typeface="Titillium We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50"/>
                                        </p:tgtEl>
                                        <p:attrNameLst>
                                          <p:attrName>style.visibility</p:attrName>
                                        </p:attrNameLst>
                                      </p:cBhvr>
                                      <p:to>
                                        <p:strVal val="visible"/>
                                      </p:to>
                                    </p:set>
                                    <p:animEffect transition="in" filter="circle(in)">
                                      <p:cBhvr>
                                        <p:cTn id="7" dur="2000"/>
                                        <p:tgtEl>
                                          <p:spTgt spid="3850"/>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851">
                                            <p:txEl>
                                              <p:pRg st="0" end="0"/>
                                            </p:txEl>
                                          </p:spTgt>
                                        </p:tgtEl>
                                        <p:attrNameLst>
                                          <p:attrName>style.visibility</p:attrName>
                                        </p:attrNameLst>
                                      </p:cBhvr>
                                      <p:to>
                                        <p:strVal val="visible"/>
                                      </p:to>
                                    </p:set>
                                    <p:animEffect transition="in" filter="fade">
                                      <p:cBhvr>
                                        <p:cTn id="12" dur="2000"/>
                                        <p:tgtEl>
                                          <p:spTgt spid="3851">
                                            <p:txEl>
                                              <p:pRg st="0" end="0"/>
                                            </p:txEl>
                                          </p:spTgt>
                                        </p:tgtEl>
                                      </p:cBhvr>
                                    </p:animEffect>
                                    <p:anim calcmode="lin" valueType="num">
                                      <p:cBhvr>
                                        <p:cTn id="13" dur="2000" fill="hold"/>
                                        <p:tgtEl>
                                          <p:spTgt spid="3851">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85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b="1" dirty="0" smtClean="0">
                <a:latin typeface="Times New Roman" pitchFamily="18" charset="0"/>
                <a:cs typeface="Times New Roman" pitchFamily="18" charset="0"/>
              </a:rPr>
              <a:t>do’s and don’ts in journalism practices</a:t>
            </a:r>
            <a:endParaRPr sz="1400" b="1" dirty="0">
              <a:latin typeface="Times New Roman" pitchFamily="18" charset="0"/>
              <a:cs typeface="Times New Roman" pitchFamily="18" charset="0"/>
            </a:endParaRPr>
          </a:p>
        </p:txBody>
      </p:sp>
      <p:sp>
        <p:nvSpPr>
          <p:cNvPr id="3859" name="Google Shape;3859;p16"/>
          <p:cNvSpPr txBox="1">
            <a:spLocks noGrp="1"/>
          </p:cNvSpPr>
          <p:nvPr>
            <p:ph type="subTitle" idx="1"/>
          </p:nvPr>
        </p:nvSpPr>
        <p:spPr>
          <a:xfrm>
            <a:off x="304800" y="590550"/>
            <a:ext cx="7010400" cy="4267199"/>
          </a:xfrm>
          <a:prstGeom prst="rect">
            <a:avLst/>
          </a:prstGeom>
        </p:spPr>
        <p:txBody>
          <a:bodyPr spcFirstLastPara="1" wrap="square" lIns="91425" tIns="91425" rIns="91425" bIns="91425" anchor="t" anchorCtr="0">
            <a:noAutofit/>
          </a:bodyPr>
          <a:lstStyle/>
          <a:p>
            <a:pPr marL="0" indent="0"/>
            <a:r>
              <a:rPr lang="en-US" dirty="0" smtClean="0">
                <a:solidFill>
                  <a:schemeClr val="tx1"/>
                </a:solidFill>
                <a:latin typeface="Times New Roman" pitchFamily="18" charset="0"/>
                <a:ea typeface="Titillium Web"/>
                <a:cs typeface="Times New Roman" pitchFamily="18" charset="0"/>
                <a:sym typeface="Titillium Web"/>
              </a:rPr>
              <a:t>IN INTERVIEWING THE SOURCE OF NEWS</a:t>
            </a:r>
          </a:p>
          <a:p>
            <a:pPr>
              <a:buFont typeface="Wingdings" panose="05000000000000000000" pitchFamily="2" charset="2"/>
              <a:buChar char="ü"/>
            </a:pPr>
            <a:r>
              <a:rPr lang="en-US" dirty="0" smtClean="0"/>
              <a:t> </a:t>
            </a:r>
            <a:r>
              <a:rPr lang="en-US" sz="1200" b="0" dirty="0">
                <a:solidFill>
                  <a:schemeClr val="tx1"/>
                </a:solidFill>
              </a:rPr>
              <a:t>Research</a:t>
            </a:r>
          </a:p>
          <a:p>
            <a:r>
              <a:rPr lang="en-US" sz="1200" b="0" dirty="0">
                <a:solidFill>
                  <a:schemeClr val="tx1"/>
                </a:solidFill>
              </a:rPr>
              <a:t>-Prepare carefully by familiarizing with the subject, means do a research, prime research on the subject makes the reporter knowledgeable, a source who thinks you are knowledgeable will speak frankly and fully, Source like to talk with knowledgeable interviewer, it will also help you ask right questions. You need to gather enough information about your topic, it is called background information</a:t>
            </a:r>
            <a:r>
              <a:rPr lang="en-US" sz="1200" dirty="0">
                <a:solidFill>
                  <a:schemeClr val="tx1"/>
                </a:solidFill>
              </a:rPr>
              <a:t>. </a:t>
            </a:r>
          </a:p>
          <a:p>
            <a:pPr marL="0" indent="0"/>
            <a:endParaRPr lang="en-US" sz="1600" b="1" dirty="0">
              <a:solidFill>
                <a:schemeClr val="tx1"/>
              </a:solidFill>
              <a:latin typeface="Times New Roman" pitchFamily="18" charset="0"/>
              <a:ea typeface="Titillium Web"/>
              <a:cs typeface="Times New Roman" pitchFamily="18" charset="0"/>
              <a:sym typeface="Titillium Web"/>
            </a:endParaRPr>
          </a:p>
          <a:p>
            <a:pPr>
              <a:buFont typeface="Wingdings" panose="05000000000000000000" pitchFamily="2" charset="2"/>
              <a:buChar char="ü"/>
            </a:pPr>
            <a:r>
              <a:rPr lang="en-US" sz="1200" b="0" dirty="0">
                <a:solidFill>
                  <a:schemeClr val="tx1"/>
                </a:solidFill>
              </a:rPr>
              <a:t>Questions</a:t>
            </a:r>
          </a:p>
          <a:p>
            <a:r>
              <a:rPr lang="en-US" sz="1200" b="0" dirty="0">
                <a:solidFill>
                  <a:schemeClr val="tx1"/>
                </a:solidFill>
              </a:rPr>
              <a:t>-Reporter must have a list of questions he has prepared in advance, it is not necessarily that he will ask all of them but they will guide him from missing important points altogether. </a:t>
            </a:r>
          </a:p>
          <a:p>
            <a:r>
              <a:rPr lang="en-US" sz="1200" b="0" dirty="0">
                <a:solidFill>
                  <a:schemeClr val="tx1"/>
                </a:solidFill>
              </a:rPr>
              <a:t>--One interview is usually not enough for a complete story; a good news story that covers all sides of an issue requires 5-7 sources, it is better to have more information and sources. </a:t>
            </a:r>
          </a:p>
          <a:p>
            <a:pPr>
              <a:buFont typeface="Wingdings" panose="05000000000000000000" pitchFamily="2" charset="2"/>
              <a:buChar char="ü"/>
            </a:pPr>
            <a:r>
              <a:rPr lang="en-US" sz="1200" b="0" dirty="0">
                <a:solidFill>
                  <a:schemeClr val="tx1"/>
                </a:solidFill>
              </a:rPr>
              <a:t>Appearance</a:t>
            </a:r>
          </a:p>
          <a:p>
            <a:r>
              <a:rPr lang="en-US" sz="1200" b="0" dirty="0">
                <a:solidFill>
                  <a:schemeClr val="tx1"/>
                </a:solidFill>
              </a:rPr>
              <a:t>-This may determine whether you have a usefully interview or not, what kind of clothes are you going to put on when you interview religious leaders</a:t>
            </a:r>
            <a:r>
              <a:rPr lang="en-US" sz="1200" b="0" dirty="0" smtClean="0">
                <a:solidFill>
                  <a:schemeClr val="tx1"/>
                </a:solidFill>
              </a:rPr>
              <a:t>?</a:t>
            </a:r>
            <a:endParaRPr lang="en-US" sz="1200" b="0" dirty="0">
              <a:solidFill>
                <a:schemeClr val="tx1"/>
              </a:solidFill>
            </a:endParaRPr>
          </a:p>
          <a:p>
            <a:r>
              <a:rPr lang="en-US" sz="1200" b="0" dirty="0">
                <a:solidFill>
                  <a:schemeClr val="tx1"/>
                </a:solidFill>
              </a:rPr>
              <a:t>-It may be your right to wear whatever clothes you wish but it will be the source’s prerogative to refuse to talk to you</a:t>
            </a:r>
            <a:r>
              <a:rPr lang="en-US" sz="1200" b="0" dirty="0" smtClean="0">
                <a:solidFill>
                  <a:schemeClr val="tx1"/>
                </a:solidFill>
              </a:rPr>
              <a:t>.</a:t>
            </a:r>
            <a:endParaRPr lang="en-US" sz="1200" b="0" dirty="0">
              <a:solidFill>
                <a:schemeClr val="tx1"/>
              </a:solidFill>
            </a:endParaRPr>
          </a:p>
          <a:p>
            <a:r>
              <a:rPr lang="en-US" sz="1200" b="0" dirty="0">
                <a:solidFill>
                  <a:schemeClr val="tx1"/>
                </a:solidFill>
              </a:rPr>
              <a:t>-Better to choose to blend in with the environment and adjust the clothing you put on to fit not only the occasion but also the personality of the source</a:t>
            </a:r>
            <a:endParaRPr sz="1200" b="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850;p15"/>
          <p:cNvSpPr txBox="1">
            <a:spLocks noGrp="1"/>
          </p:cNvSpPr>
          <p:nvPr>
            <p:ph type="ctrTitle"/>
          </p:nvPr>
        </p:nvSpPr>
        <p:spPr>
          <a:xfrm>
            <a:off x="990600" y="285750"/>
            <a:ext cx="6477001"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600" cap="none" dirty="0" smtClean="0">
                <a:latin typeface="Times New Roman" pitchFamily="18" charset="0"/>
                <a:cs typeface="Times New Roman" pitchFamily="18" charset="0"/>
              </a:rPr>
              <a:t>CONTINUE</a:t>
            </a:r>
            <a:r>
              <a:rPr lang="en-US" sz="1800" dirty="0" smtClean="0">
                <a:latin typeface="Times New Roman" pitchFamily="18" charset="0"/>
                <a:cs typeface="Times New Roman" pitchFamily="18" charset="0"/>
              </a:rPr>
              <a:t>…</a:t>
            </a:r>
            <a:endParaRPr sz="1800" dirty="0">
              <a:latin typeface="Times New Roman" pitchFamily="18" charset="0"/>
              <a:cs typeface="Times New Roman" pitchFamily="18" charset="0"/>
            </a:endParaRPr>
          </a:p>
        </p:txBody>
      </p:sp>
      <p:sp>
        <p:nvSpPr>
          <p:cNvPr id="7" name="Google Shape;3851;p15"/>
          <p:cNvSpPr txBox="1">
            <a:spLocks noGrp="1"/>
          </p:cNvSpPr>
          <p:nvPr>
            <p:ph type="subTitle" idx="1"/>
          </p:nvPr>
        </p:nvSpPr>
        <p:spPr>
          <a:xfrm>
            <a:off x="228600" y="895351"/>
            <a:ext cx="7391401" cy="3809999"/>
          </a:xfrm>
          <a:prstGeom prst="rect">
            <a:avLst/>
          </a:prstGeom>
        </p:spPr>
        <p:txBody>
          <a:bodyPr spcFirstLastPara="1" wrap="square" lIns="91425" tIns="91425" rIns="91425" bIns="91425" anchor="t" anchorCtr="0">
            <a:noAutofit/>
          </a:bodyPr>
          <a:lstStyle/>
          <a:p>
            <a:pPr>
              <a:buFont typeface="Wingdings" panose="05000000000000000000" pitchFamily="2" charset="2"/>
              <a:buChar char="ü"/>
            </a:pPr>
            <a:r>
              <a:rPr lang="en-US" sz="1200" b="0" dirty="0">
                <a:solidFill>
                  <a:schemeClr val="tx1"/>
                </a:solidFill>
              </a:rPr>
              <a:t>Time</a:t>
            </a:r>
          </a:p>
          <a:p>
            <a:r>
              <a:rPr lang="en-US" sz="1200" b="0" dirty="0">
                <a:solidFill>
                  <a:schemeClr val="tx1"/>
                </a:solidFill>
              </a:rPr>
              <a:t>-Let the source know how much time you need for interview.</a:t>
            </a:r>
          </a:p>
          <a:p>
            <a:r>
              <a:rPr lang="en-US" sz="1400" dirty="0"/>
              <a:t> </a:t>
            </a:r>
          </a:p>
          <a:p>
            <a:pPr>
              <a:buFont typeface="Wingdings" panose="05000000000000000000" pitchFamily="2" charset="2"/>
              <a:buChar char="ü"/>
            </a:pPr>
            <a:r>
              <a:rPr lang="en-US" sz="1400" b="0" dirty="0">
                <a:solidFill>
                  <a:schemeClr val="tx1"/>
                </a:solidFill>
              </a:rPr>
              <a:t>Venue  </a:t>
            </a:r>
          </a:p>
          <a:p>
            <a:r>
              <a:rPr lang="en-US" sz="1400" b="0" dirty="0">
                <a:solidFill>
                  <a:schemeClr val="tx1"/>
                </a:solidFill>
              </a:rPr>
              <a:t>-When you are given opportunity to choose venue, select a neutral territory where you will not feel dominated. (Away from wake place)</a:t>
            </a:r>
          </a:p>
          <a:p>
            <a:pPr>
              <a:buFont typeface="Wingdings" panose="05000000000000000000" pitchFamily="2" charset="2"/>
              <a:buChar char="ü"/>
            </a:pPr>
            <a:r>
              <a:rPr lang="en-US" sz="1400" b="0" dirty="0">
                <a:solidFill>
                  <a:schemeClr val="tx1"/>
                </a:solidFill>
              </a:rPr>
              <a:t>Establish rapport (pronounce </a:t>
            </a:r>
            <a:r>
              <a:rPr lang="en-US" sz="1400" b="0" dirty="0" err="1">
                <a:solidFill>
                  <a:schemeClr val="tx1"/>
                </a:solidFill>
              </a:rPr>
              <a:t>rappoo</a:t>
            </a:r>
            <a:r>
              <a:rPr lang="en-US" sz="1400" b="0" dirty="0">
                <a:solidFill>
                  <a:schemeClr val="tx1"/>
                </a:solidFill>
              </a:rPr>
              <a:t>)</a:t>
            </a:r>
          </a:p>
          <a:p>
            <a:r>
              <a:rPr lang="en-US" sz="1400" b="0" dirty="0">
                <a:solidFill>
                  <a:schemeClr val="tx1"/>
                </a:solidFill>
              </a:rPr>
              <a:t>-Rapport is the relationship between the source and the reporter, is crucial to the success of an interview, you can establish rapport by starting with small talks, friendly greetings, it will encourage the source be open also this will help you establish yourself not only as competent professional but as a sincere and open minded human being, bring up something humors or ask anything your source would like to talk about</a:t>
            </a:r>
            <a:r>
              <a:rPr lang="en-US" sz="1400" b="0" dirty="0" smtClean="0">
                <a:solidFill>
                  <a:schemeClr val="tx1"/>
                </a:solidFill>
              </a:rPr>
              <a:t>.</a:t>
            </a:r>
            <a:endParaRPr lang="en-US" sz="1400" b="0" dirty="0">
              <a:solidFill>
                <a:schemeClr val="tx1"/>
              </a:solidFill>
            </a:endParaRPr>
          </a:p>
          <a:p>
            <a:r>
              <a:rPr lang="en-US" sz="1400" b="0" dirty="0">
                <a:solidFill>
                  <a:schemeClr val="tx1"/>
                </a:solidFill>
              </a:rPr>
              <a:t>-Reporter must do rapport because many sources have negative image of what the reporter wants, so they are hesitate about opening up to a reporter</a:t>
            </a:r>
            <a:r>
              <a:rPr lang="en-US" sz="1400" b="0" dirty="0" smtClean="0">
                <a:solidFill>
                  <a:schemeClr val="tx1"/>
                </a:solidFill>
              </a:rPr>
              <a:t>.</a:t>
            </a:r>
            <a:endParaRPr lang="en-US" sz="1400" b="0" dirty="0">
              <a:solidFill>
                <a:schemeClr val="tx1"/>
              </a:solidFill>
            </a:endParaRPr>
          </a:p>
          <a:p>
            <a:r>
              <a:rPr lang="en-US" sz="1400" b="0" dirty="0">
                <a:solidFill>
                  <a:schemeClr val="tx1"/>
                </a:solidFill>
              </a:rPr>
              <a:t>-Sell yourself to like people, all kind of people, put people at easy, realize every person is your superior, get the interviewee relax and talk.</a:t>
            </a:r>
          </a:p>
          <a:p>
            <a:pPr marL="0" lvl="0" indent="0" algn="l" rtl="0">
              <a:spcBef>
                <a:spcPts val="600"/>
              </a:spcBef>
              <a:spcAft>
                <a:spcPts val="0"/>
              </a:spcAft>
            </a:pPr>
            <a:endParaRPr lang="en-US" sz="1400" b="0" dirty="0" smtClean="0">
              <a:solidFill>
                <a:schemeClr val="tx1"/>
              </a:solidFill>
              <a:latin typeface="Times New Roman" pitchFamily="18" charset="0"/>
              <a:ea typeface="Titillium Web"/>
              <a:cs typeface="Times New Roman" pitchFamily="18" charset="0"/>
              <a:sym typeface="Titillium Web"/>
            </a:endParaRPr>
          </a:p>
        </p:txBody>
      </p:sp>
    </p:spTree>
    <p:extLst>
      <p:ext uri="{BB962C8B-B14F-4D97-AF65-F5344CB8AC3E}">
        <p14:creationId xmlns:p14="http://schemas.microsoft.com/office/powerpoint/2010/main" val="9359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anim calcmode="lin" valueType="num">
                                      <p:cBhvr>
                                        <p:cTn id="13"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anim calcmode="lin" valueType="num">
                                      <p:cBhvr>
                                        <p:cTn id="20"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2000"/>
                                        <p:tgtEl>
                                          <p:spTgt spid="7">
                                            <p:txEl>
                                              <p:pRg st="2" end="2"/>
                                            </p:txEl>
                                          </p:spTgt>
                                        </p:tgtEl>
                                      </p:cBhvr>
                                    </p:animEffect>
                                    <p:anim calcmode="lin" valueType="num">
                                      <p:cBhvr>
                                        <p:cTn id="27"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2000"/>
                                        <p:tgtEl>
                                          <p:spTgt spid="7">
                                            <p:txEl>
                                              <p:pRg st="3" end="3"/>
                                            </p:txEl>
                                          </p:spTgt>
                                        </p:tgtEl>
                                      </p:cBhvr>
                                    </p:animEffect>
                                    <p:anim calcmode="lin" valueType="num">
                                      <p:cBhvr>
                                        <p:cTn id="34" dur="20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2000"/>
                                        <p:tgtEl>
                                          <p:spTgt spid="7">
                                            <p:txEl>
                                              <p:pRg st="4" end="4"/>
                                            </p:txEl>
                                          </p:spTgt>
                                        </p:tgtEl>
                                      </p:cBhvr>
                                    </p:animEffect>
                                    <p:anim calcmode="lin" valueType="num">
                                      <p:cBhvr>
                                        <p:cTn id="41" dur="20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2000"/>
                                        <p:tgtEl>
                                          <p:spTgt spid="7">
                                            <p:txEl>
                                              <p:pRg st="5" end="5"/>
                                            </p:txEl>
                                          </p:spTgt>
                                        </p:tgtEl>
                                      </p:cBhvr>
                                    </p:animEffect>
                                    <p:anim calcmode="lin" valueType="num">
                                      <p:cBhvr>
                                        <p:cTn id="48" dur="2000" fill="hold"/>
                                        <p:tgtEl>
                                          <p:spTgt spid="7">
                                            <p:txEl>
                                              <p:pRg st="5" end="5"/>
                                            </p:txEl>
                                          </p:spTgt>
                                        </p:tgtEl>
                                        <p:attrNameLst>
                                          <p:attrName>ppt_w</p:attrName>
                                        </p:attrNameLst>
                                      </p:cBhvr>
                                      <p:tavLst>
                                        <p:tav tm="0" fmla="#ppt_w*sin(2.5*pi*$)">
                                          <p:val>
                                            <p:fltVal val="0"/>
                                          </p:val>
                                        </p:tav>
                                        <p:tav tm="100000">
                                          <p:val>
                                            <p:fltVal val="1"/>
                                          </p:val>
                                        </p:tav>
                                      </p:tavLst>
                                    </p:anim>
                                    <p:anim calcmode="lin" valueType="num">
                                      <p:cBhvr>
                                        <p:cTn id="49" dur="2000" fill="hold"/>
                                        <p:tgtEl>
                                          <p:spTgt spid="7">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Effect transition="in" filter="fade">
                                      <p:cBhvr>
                                        <p:cTn id="54" dur="2000"/>
                                        <p:tgtEl>
                                          <p:spTgt spid="7">
                                            <p:txEl>
                                              <p:pRg st="6" end="6"/>
                                            </p:txEl>
                                          </p:spTgt>
                                        </p:tgtEl>
                                      </p:cBhvr>
                                    </p:animEffect>
                                    <p:anim calcmode="lin" valueType="num">
                                      <p:cBhvr>
                                        <p:cTn id="55" dur="2000" fill="hold"/>
                                        <p:tgtEl>
                                          <p:spTgt spid="7">
                                            <p:txEl>
                                              <p:pRg st="6" end="6"/>
                                            </p:txEl>
                                          </p:spTgt>
                                        </p:tgtEl>
                                        <p:attrNameLst>
                                          <p:attrName>ppt_w</p:attrName>
                                        </p:attrNameLst>
                                      </p:cBhvr>
                                      <p:tavLst>
                                        <p:tav tm="0" fmla="#ppt_w*sin(2.5*pi*$)">
                                          <p:val>
                                            <p:fltVal val="0"/>
                                          </p:val>
                                        </p:tav>
                                        <p:tav tm="100000">
                                          <p:val>
                                            <p:fltVal val="1"/>
                                          </p:val>
                                        </p:tav>
                                      </p:tavLst>
                                    </p:anim>
                                    <p:anim calcmode="lin" valueType="num">
                                      <p:cBhvr>
                                        <p:cTn id="56" dur="2000" fill="hold"/>
                                        <p:tgtEl>
                                          <p:spTgt spid="7">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fade">
                                      <p:cBhvr>
                                        <p:cTn id="61" dur="2000"/>
                                        <p:tgtEl>
                                          <p:spTgt spid="7">
                                            <p:txEl>
                                              <p:pRg st="7" end="7"/>
                                            </p:txEl>
                                          </p:spTgt>
                                        </p:tgtEl>
                                      </p:cBhvr>
                                    </p:animEffect>
                                    <p:anim calcmode="lin" valueType="num">
                                      <p:cBhvr>
                                        <p:cTn id="62" dur="2000" fill="hold"/>
                                        <p:tgtEl>
                                          <p:spTgt spid="7">
                                            <p:txEl>
                                              <p:pRg st="7" end="7"/>
                                            </p:txEl>
                                          </p:spTgt>
                                        </p:tgtEl>
                                        <p:attrNameLst>
                                          <p:attrName>ppt_w</p:attrName>
                                        </p:attrNameLst>
                                      </p:cBhvr>
                                      <p:tavLst>
                                        <p:tav tm="0" fmla="#ppt_w*sin(2.5*pi*$)">
                                          <p:val>
                                            <p:fltVal val="0"/>
                                          </p:val>
                                        </p:tav>
                                        <p:tav tm="100000">
                                          <p:val>
                                            <p:fltVal val="1"/>
                                          </p:val>
                                        </p:tav>
                                      </p:tavLst>
                                    </p:anim>
                                    <p:anim calcmode="lin" valueType="num">
                                      <p:cBhvr>
                                        <p:cTn id="63" dur="2000" fill="hold"/>
                                        <p:tgtEl>
                                          <p:spTgt spid="7">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nodeType="clickEffect">
                                  <p:stCondLst>
                                    <p:cond delay="0"/>
                                  </p:stCondLst>
                                  <p:childTnLst>
                                    <p:set>
                                      <p:cBhvr>
                                        <p:cTn id="67" dur="1" fill="hold">
                                          <p:stCondLst>
                                            <p:cond delay="0"/>
                                          </p:stCondLst>
                                        </p:cTn>
                                        <p:tgtEl>
                                          <p:spTgt spid="7">
                                            <p:txEl>
                                              <p:pRg st="8" end="8"/>
                                            </p:txEl>
                                          </p:spTgt>
                                        </p:tgtEl>
                                        <p:attrNameLst>
                                          <p:attrName>style.visibility</p:attrName>
                                        </p:attrNameLst>
                                      </p:cBhvr>
                                      <p:to>
                                        <p:strVal val="visible"/>
                                      </p:to>
                                    </p:set>
                                    <p:animEffect transition="in" filter="fade">
                                      <p:cBhvr>
                                        <p:cTn id="68" dur="2000"/>
                                        <p:tgtEl>
                                          <p:spTgt spid="7">
                                            <p:txEl>
                                              <p:pRg st="8" end="8"/>
                                            </p:txEl>
                                          </p:spTgt>
                                        </p:tgtEl>
                                      </p:cBhvr>
                                    </p:animEffect>
                                    <p:anim calcmode="lin" valueType="num">
                                      <p:cBhvr>
                                        <p:cTn id="69" dur="2000" fill="hold"/>
                                        <p:tgtEl>
                                          <p:spTgt spid="7">
                                            <p:txEl>
                                              <p:pRg st="8" end="8"/>
                                            </p:txEl>
                                          </p:spTgt>
                                        </p:tgtEl>
                                        <p:attrNameLst>
                                          <p:attrName>ppt_w</p:attrName>
                                        </p:attrNameLst>
                                      </p:cBhvr>
                                      <p:tavLst>
                                        <p:tav tm="0" fmla="#ppt_w*sin(2.5*pi*$)">
                                          <p:val>
                                            <p:fltVal val="0"/>
                                          </p:val>
                                        </p:tav>
                                        <p:tav tm="100000">
                                          <p:val>
                                            <p:fltVal val="1"/>
                                          </p:val>
                                        </p:tav>
                                      </p:tavLst>
                                    </p:anim>
                                    <p:anim calcmode="lin" valueType="num">
                                      <p:cBhvr>
                                        <p:cTn id="70" dur="2000" fill="hold"/>
                                        <p:tgtEl>
                                          <p:spTgt spid="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850;p15"/>
          <p:cNvSpPr txBox="1">
            <a:spLocks noGrp="1"/>
          </p:cNvSpPr>
          <p:nvPr>
            <p:ph type="ctrTitle"/>
          </p:nvPr>
        </p:nvSpPr>
        <p:spPr>
          <a:xfrm>
            <a:off x="685800" y="57150"/>
            <a:ext cx="5943601"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continued...</a:t>
            </a:r>
            <a:endParaRPr sz="1800" dirty="0">
              <a:latin typeface="Times New Roman" pitchFamily="18" charset="0"/>
              <a:cs typeface="Times New Roman" pitchFamily="18" charset="0"/>
            </a:endParaRPr>
          </a:p>
        </p:txBody>
      </p:sp>
      <p:sp>
        <p:nvSpPr>
          <p:cNvPr id="15" name="Google Shape;3851;p15"/>
          <p:cNvSpPr txBox="1">
            <a:spLocks noGrp="1"/>
          </p:cNvSpPr>
          <p:nvPr>
            <p:ph type="subTitle" idx="1"/>
          </p:nvPr>
        </p:nvSpPr>
        <p:spPr>
          <a:xfrm>
            <a:off x="533400" y="514350"/>
            <a:ext cx="6934200" cy="4343400"/>
          </a:xfrm>
          <a:prstGeom prst="rect">
            <a:avLst/>
          </a:prstGeom>
        </p:spPr>
        <p:txBody>
          <a:bodyPr spcFirstLastPara="1" wrap="square" lIns="91425" tIns="91425" rIns="91425" bIns="91425" anchor="t" anchorCtr="0">
            <a:noAutofit/>
          </a:bodyPr>
          <a:lstStyle/>
          <a:p>
            <a:pPr>
              <a:buFont typeface="Wingdings" panose="05000000000000000000" pitchFamily="2" charset="2"/>
              <a:buChar char="ü"/>
            </a:pPr>
            <a:r>
              <a:rPr lang="en-US" sz="1200" b="0" dirty="0">
                <a:solidFill>
                  <a:schemeClr val="tx1"/>
                </a:solidFill>
              </a:rPr>
              <a:t>Tape recorder</a:t>
            </a:r>
          </a:p>
          <a:p>
            <a:r>
              <a:rPr lang="en-US" sz="1200" b="0" dirty="0">
                <a:solidFill>
                  <a:schemeClr val="tx1"/>
                </a:solidFill>
              </a:rPr>
              <a:t>-If you don’t know how the source is going to react to a tape recorder, ask when you are making an appointment. </a:t>
            </a:r>
          </a:p>
          <a:p>
            <a:r>
              <a:rPr lang="en-US" sz="1200" b="0" dirty="0">
                <a:solidFill>
                  <a:schemeClr val="tx1"/>
                </a:solidFill>
              </a:rPr>
              <a:t>-A reporter has to ask permission for using tape recorder and it shouldn’t be hidden.</a:t>
            </a:r>
          </a:p>
          <a:p>
            <a:pPr lvl="0">
              <a:buFont typeface="Wingdings" panose="05000000000000000000" pitchFamily="2" charset="2"/>
              <a:buChar char="ü"/>
            </a:pPr>
            <a:r>
              <a:rPr lang="en-US" sz="1200" b="0" dirty="0">
                <a:solidFill>
                  <a:schemeClr val="tx1"/>
                </a:solidFill>
              </a:rPr>
              <a:t> Take notes</a:t>
            </a:r>
          </a:p>
          <a:p>
            <a:r>
              <a:rPr lang="en-US" sz="1200" b="0" dirty="0">
                <a:solidFill>
                  <a:schemeClr val="tx1"/>
                </a:solidFill>
              </a:rPr>
              <a:t>a. Ask questions</a:t>
            </a:r>
          </a:p>
          <a:p>
            <a:r>
              <a:rPr lang="en-US" sz="1200" b="0" dirty="0">
                <a:solidFill>
                  <a:schemeClr val="tx1"/>
                </a:solidFill>
              </a:rPr>
              <a:t>-In order for the interview to be effective, a reporter should ask questions, the interviewer has to be able to ask questions.</a:t>
            </a:r>
          </a:p>
          <a:p>
            <a:pPr>
              <a:buFont typeface="Wingdings" panose="05000000000000000000" pitchFamily="2" charset="2"/>
              <a:buChar char="ü"/>
            </a:pPr>
            <a:r>
              <a:rPr lang="en-US" sz="1200" b="0" dirty="0">
                <a:solidFill>
                  <a:schemeClr val="tx1"/>
                </a:solidFill>
              </a:rPr>
              <a:t>Evaluate responses</a:t>
            </a:r>
          </a:p>
          <a:p>
            <a:r>
              <a:rPr lang="en-US" sz="1200" b="0" dirty="0">
                <a:solidFill>
                  <a:schemeClr val="tx1"/>
                </a:solidFill>
              </a:rPr>
              <a:t>-Listen carefully to responses, comprehend what is being said and prepare for the next question.</a:t>
            </a:r>
          </a:p>
          <a:p>
            <a:pPr>
              <a:buFont typeface="Wingdings" panose="05000000000000000000" pitchFamily="2" charset="2"/>
              <a:buChar char="ü"/>
            </a:pPr>
            <a:r>
              <a:rPr lang="en-US" sz="1200" b="0" dirty="0">
                <a:solidFill>
                  <a:schemeClr val="tx1"/>
                </a:solidFill>
              </a:rPr>
              <a:t>Record</a:t>
            </a:r>
          </a:p>
          <a:p>
            <a:r>
              <a:rPr lang="en-US" sz="1200" b="0" dirty="0">
                <a:solidFill>
                  <a:schemeClr val="tx1"/>
                </a:solidFill>
              </a:rPr>
              <a:t>-Write down answers, it is important to record the facts and quotation accurately.</a:t>
            </a:r>
          </a:p>
          <a:p>
            <a:pPr>
              <a:buFont typeface="Wingdings" panose="05000000000000000000" pitchFamily="2" charset="2"/>
              <a:buChar char="ü"/>
            </a:pPr>
            <a:r>
              <a:rPr lang="en-US" sz="1200" b="0" dirty="0">
                <a:solidFill>
                  <a:schemeClr val="tx1"/>
                </a:solidFill>
              </a:rPr>
              <a:t>cajole the source</a:t>
            </a:r>
          </a:p>
          <a:p>
            <a:r>
              <a:rPr lang="en-US" sz="1200" b="0" dirty="0">
                <a:solidFill>
                  <a:schemeClr val="tx1"/>
                </a:solidFill>
              </a:rPr>
              <a:t>-How do you get subject to give you interesting information?</a:t>
            </a:r>
          </a:p>
          <a:p>
            <a:r>
              <a:rPr lang="en-US" sz="1200" b="0" dirty="0">
                <a:solidFill>
                  <a:schemeClr val="tx1"/>
                </a:solidFill>
              </a:rPr>
              <a:t>-How do you get them open up to you and talk freely?</a:t>
            </a:r>
          </a:p>
          <a:p>
            <a:r>
              <a:rPr lang="en-US" sz="1200" dirty="0"/>
              <a:t>*</a:t>
            </a:r>
            <a:r>
              <a:rPr lang="en-US" sz="1200" b="0" dirty="0">
                <a:solidFill>
                  <a:schemeClr val="tx1"/>
                </a:solidFill>
              </a:rPr>
              <a:t>Cajole the source. What to do:</a:t>
            </a:r>
          </a:p>
          <a:p>
            <a:r>
              <a:rPr lang="en-US" sz="1200" b="0" dirty="0">
                <a:solidFill>
                  <a:schemeClr val="tx1"/>
                </a:solidFill>
              </a:rPr>
              <a:t>-Smile, relax, laugh at your subject’s jokes, notice how he/she appears and say how attractive he is.</a:t>
            </a:r>
          </a:p>
          <a:p>
            <a:pPr>
              <a:buFont typeface="Wingdings" panose="05000000000000000000" pitchFamily="2" charset="2"/>
              <a:buChar char="ü"/>
            </a:pPr>
            <a:r>
              <a:rPr lang="en-US" sz="1200" b="0" dirty="0">
                <a:solidFill>
                  <a:schemeClr val="tx1"/>
                </a:solidFill>
              </a:rPr>
              <a:t> Gauge reaction</a:t>
            </a:r>
          </a:p>
          <a:p>
            <a:r>
              <a:rPr lang="en-US" sz="1200" b="0" dirty="0">
                <a:solidFill>
                  <a:schemeClr val="tx1"/>
                </a:solidFill>
              </a:rPr>
              <a:t>-Other questions can annoy your source, actions are important, look at him, and does he tell a particular point you are looking for? Does he go out of point?</a:t>
            </a:r>
          </a:p>
          <a:p>
            <a:r>
              <a:rPr lang="en-US" sz="1200" b="0" dirty="0">
                <a:solidFill>
                  <a:schemeClr val="tx1"/>
                </a:solidFill>
              </a:rPr>
              <a:t> </a:t>
            </a:r>
          </a:p>
          <a:p>
            <a:r>
              <a:rPr lang="en-US" sz="1200" b="0" dirty="0">
                <a:solidFill>
                  <a:schemeClr val="tx1"/>
                </a:solidFill>
              </a:rPr>
              <a:t>-Does the source answer calmly and easily as if a question has been asked a thousand times before?</a:t>
            </a:r>
          </a:p>
          <a:p>
            <a:endParaRPr lang="en-US" sz="1200" b="0" dirty="0">
              <a:solidFill>
                <a:schemeClr val="tx1"/>
              </a:solidFill>
            </a:endParaRPr>
          </a:p>
          <a:p>
            <a:endParaRPr lang="en-US" sz="1200" b="0" dirty="0">
              <a:solidFill>
                <a:schemeClr val="tx1"/>
              </a:solidFill>
            </a:endParaRPr>
          </a:p>
        </p:txBody>
      </p:sp>
    </p:spTree>
    <p:extLst>
      <p:ext uri="{BB962C8B-B14F-4D97-AF65-F5344CB8AC3E}">
        <p14:creationId xmlns:p14="http://schemas.microsoft.com/office/powerpoint/2010/main" val="14721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anim calcmode="lin" valueType="num">
                                      <p:cBhvr>
                                        <p:cTn id="13" dur="2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2000"/>
                                        <p:tgtEl>
                                          <p:spTgt spid="15">
                                            <p:txEl>
                                              <p:pRg st="1" end="1"/>
                                            </p:txEl>
                                          </p:spTgt>
                                        </p:tgtEl>
                                      </p:cBhvr>
                                    </p:animEffect>
                                    <p:anim calcmode="lin" valueType="num">
                                      <p:cBhvr>
                                        <p:cTn id="20" dur="2000" fill="hold"/>
                                        <p:tgtEl>
                                          <p:spTgt spid="15">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2000"/>
                                        <p:tgtEl>
                                          <p:spTgt spid="15">
                                            <p:txEl>
                                              <p:pRg st="2" end="2"/>
                                            </p:txEl>
                                          </p:spTgt>
                                        </p:tgtEl>
                                      </p:cBhvr>
                                    </p:animEffect>
                                    <p:anim calcmode="lin" valueType="num">
                                      <p:cBhvr>
                                        <p:cTn id="27" dur="2000" fill="hold"/>
                                        <p:tgtEl>
                                          <p:spTgt spid="15">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1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2000"/>
                                        <p:tgtEl>
                                          <p:spTgt spid="15">
                                            <p:txEl>
                                              <p:pRg st="3" end="3"/>
                                            </p:txEl>
                                          </p:spTgt>
                                        </p:tgtEl>
                                      </p:cBhvr>
                                    </p:animEffect>
                                    <p:anim calcmode="lin" valueType="num">
                                      <p:cBhvr>
                                        <p:cTn id="34" dur="2000" fill="hold"/>
                                        <p:tgtEl>
                                          <p:spTgt spid="15">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1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animEffect transition="in" filter="fade">
                                      <p:cBhvr>
                                        <p:cTn id="40" dur="2000"/>
                                        <p:tgtEl>
                                          <p:spTgt spid="15">
                                            <p:txEl>
                                              <p:pRg st="4" end="4"/>
                                            </p:txEl>
                                          </p:spTgt>
                                        </p:tgtEl>
                                      </p:cBhvr>
                                    </p:animEffect>
                                    <p:anim calcmode="lin" valueType="num">
                                      <p:cBhvr>
                                        <p:cTn id="41" dur="2000" fill="hold"/>
                                        <p:tgtEl>
                                          <p:spTgt spid="15">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1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15">
                                            <p:txEl>
                                              <p:pRg st="5" end="5"/>
                                            </p:txEl>
                                          </p:spTgt>
                                        </p:tgtEl>
                                        <p:attrNameLst>
                                          <p:attrName>style.visibility</p:attrName>
                                        </p:attrNameLst>
                                      </p:cBhvr>
                                      <p:to>
                                        <p:strVal val="visible"/>
                                      </p:to>
                                    </p:set>
                                    <p:animEffect transition="in" filter="fade">
                                      <p:cBhvr>
                                        <p:cTn id="47" dur="2000"/>
                                        <p:tgtEl>
                                          <p:spTgt spid="15">
                                            <p:txEl>
                                              <p:pRg st="5" end="5"/>
                                            </p:txEl>
                                          </p:spTgt>
                                        </p:tgtEl>
                                      </p:cBhvr>
                                    </p:animEffect>
                                    <p:anim calcmode="lin" valueType="num">
                                      <p:cBhvr>
                                        <p:cTn id="48" dur="2000" fill="hold"/>
                                        <p:tgtEl>
                                          <p:spTgt spid="15">
                                            <p:txEl>
                                              <p:pRg st="5" end="5"/>
                                            </p:txEl>
                                          </p:spTgt>
                                        </p:tgtEl>
                                        <p:attrNameLst>
                                          <p:attrName>ppt_w</p:attrName>
                                        </p:attrNameLst>
                                      </p:cBhvr>
                                      <p:tavLst>
                                        <p:tav tm="0" fmla="#ppt_w*sin(2.5*pi*$)">
                                          <p:val>
                                            <p:fltVal val="0"/>
                                          </p:val>
                                        </p:tav>
                                        <p:tav tm="100000">
                                          <p:val>
                                            <p:fltVal val="1"/>
                                          </p:val>
                                        </p:tav>
                                      </p:tavLst>
                                    </p:anim>
                                    <p:anim calcmode="lin" valueType="num">
                                      <p:cBhvr>
                                        <p:cTn id="49" dur="2000" fill="hold"/>
                                        <p:tgtEl>
                                          <p:spTgt spid="1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15">
                                            <p:txEl>
                                              <p:pRg st="6" end="6"/>
                                            </p:txEl>
                                          </p:spTgt>
                                        </p:tgtEl>
                                        <p:attrNameLst>
                                          <p:attrName>style.visibility</p:attrName>
                                        </p:attrNameLst>
                                      </p:cBhvr>
                                      <p:to>
                                        <p:strVal val="visible"/>
                                      </p:to>
                                    </p:set>
                                    <p:animEffect transition="in" filter="fade">
                                      <p:cBhvr>
                                        <p:cTn id="54" dur="2000"/>
                                        <p:tgtEl>
                                          <p:spTgt spid="15">
                                            <p:txEl>
                                              <p:pRg st="6" end="6"/>
                                            </p:txEl>
                                          </p:spTgt>
                                        </p:tgtEl>
                                      </p:cBhvr>
                                    </p:animEffect>
                                    <p:anim calcmode="lin" valueType="num">
                                      <p:cBhvr>
                                        <p:cTn id="55" dur="2000" fill="hold"/>
                                        <p:tgtEl>
                                          <p:spTgt spid="15">
                                            <p:txEl>
                                              <p:pRg st="6" end="6"/>
                                            </p:txEl>
                                          </p:spTgt>
                                        </p:tgtEl>
                                        <p:attrNameLst>
                                          <p:attrName>ppt_w</p:attrName>
                                        </p:attrNameLst>
                                      </p:cBhvr>
                                      <p:tavLst>
                                        <p:tav tm="0" fmla="#ppt_w*sin(2.5*pi*$)">
                                          <p:val>
                                            <p:fltVal val="0"/>
                                          </p:val>
                                        </p:tav>
                                        <p:tav tm="100000">
                                          <p:val>
                                            <p:fltVal val="1"/>
                                          </p:val>
                                        </p:tav>
                                      </p:tavLst>
                                    </p:anim>
                                    <p:anim calcmode="lin" valueType="num">
                                      <p:cBhvr>
                                        <p:cTn id="56" dur="2000" fill="hold"/>
                                        <p:tgtEl>
                                          <p:spTgt spid="1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15">
                                            <p:txEl>
                                              <p:pRg st="7" end="7"/>
                                            </p:txEl>
                                          </p:spTgt>
                                        </p:tgtEl>
                                        <p:attrNameLst>
                                          <p:attrName>style.visibility</p:attrName>
                                        </p:attrNameLst>
                                      </p:cBhvr>
                                      <p:to>
                                        <p:strVal val="visible"/>
                                      </p:to>
                                    </p:set>
                                    <p:animEffect transition="in" filter="fade">
                                      <p:cBhvr>
                                        <p:cTn id="61" dur="2000"/>
                                        <p:tgtEl>
                                          <p:spTgt spid="15">
                                            <p:txEl>
                                              <p:pRg st="7" end="7"/>
                                            </p:txEl>
                                          </p:spTgt>
                                        </p:tgtEl>
                                      </p:cBhvr>
                                    </p:animEffect>
                                    <p:anim calcmode="lin" valueType="num">
                                      <p:cBhvr>
                                        <p:cTn id="62" dur="2000" fill="hold"/>
                                        <p:tgtEl>
                                          <p:spTgt spid="15">
                                            <p:txEl>
                                              <p:pRg st="7" end="7"/>
                                            </p:txEl>
                                          </p:spTgt>
                                        </p:tgtEl>
                                        <p:attrNameLst>
                                          <p:attrName>ppt_w</p:attrName>
                                        </p:attrNameLst>
                                      </p:cBhvr>
                                      <p:tavLst>
                                        <p:tav tm="0" fmla="#ppt_w*sin(2.5*pi*$)">
                                          <p:val>
                                            <p:fltVal val="0"/>
                                          </p:val>
                                        </p:tav>
                                        <p:tav tm="100000">
                                          <p:val>
                                            <p:fltVal val="1"/>
                                          </p:val>
                                        </p:tav>
                                      </p:tavLst>
                                    </p:anim>
                                    <p:anim calcmode="lin" valueType="num">
                                      <p:cBhvr>
                                        <p:cTn id="63" dur="2000" fill="hold"/>
                                        <p:tgtEl>
                                          <p:spTgt spid="1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nodeType="clickEffect">
                                  <p:stCondLst>
                                    <p:cond delay="0"/>
                                  </p:stCondLst>
                                  <p:childTnLst>
                                    <p:set>
                                      <p:cBhvr>
                                        <p:cTn id="67" dur="1" fill="hold">
                                          <p:stCondLst>
                                            <p:cond delay="0"/>
                                          </p:stCondLst>
                                        </p:cTn>
                                        <p:tgtEl>
                                          <p:spTgt spid="15">
                                            <p:txEl>
                                              <p:pRg st="8" end="8"/>
                                            </p:txEl>
                                          </p:spTgt>
                                        </p:tgtEl>
                                        <p:attrNameLst>
                                          <p:attrName>style.visibility</p:attrName>
                                        </p:attrNameLst>
                                      </p:cBhvr>
                                      <p:to>
                                        <p:strVal val="visible"/>
                                      </p:to>
                                    </p:set>
                                    <p:animEffect transition="in" filter="fade">
                                      <p:cBhvr>
                                        <p:cTn id="68" dur="2000"/>
                                        <p:tgtEl>
                                          <p:spTgt spid="15">
                                            <p:txEl>
                                              <p:pRg st="8" end="8"/>
                                            </p:txEl>
                                          </p:spTgt>
                                        </p:tgtEl>
                                      </p:cBhvr>
                                    </p:animEffect>
                                    <p:anim calcmode="lin" valueType="num">
                                      <p:cBhvr>
                                        <p:cTn id="69" dur="2000" fill="hold"/>
                                        <p:tgtEl>
                                          <p:spTgt spid="15">
                                            <p:txEl>
                                              <p:pRg st="8" end="8"/>
                                            </p:txEl>
                                          </p:spTgt>
                                        </p:tgtEl>
                                        <p:attrNameLst>
                                          <p:attrName>ppt_w</p:attrName>
                                        </p:attrNameLst>
                                      </p:cBhvr>
                                      <p:tavLst>
                                        <p:tav tm="0" fmla="#ppt_w*sin(2.5*pi*$)">
                                          <p:val>
                                            <p:fltVal val="0"/>
                                          </p:val>
                                        </p:tav>
                                        <p:tav tm="100000">
                                          <p:val>
                                            <p:fltVal val="1"/>
                                          </p:val>
                                        </p:tav>
                                      </p:tavLst>
                                    </p:anim>
                                    <p:anim calcmode="lin" valueType="num">
                                      <p:cBhvr>
                                        <p:cTn id="70" dur="2000" fill="hold"/>
                                        <p:tgtEl>
                                          <p:spTgt spid="15">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nodeType="clickEffect">
                                  <p:stCondLst>
                                    <p:cond delay="0"/>
                                  </p:stCondLst>
                                  <p:childTnLst>
                                    <p:set>
                                      <p:cBhvr>
                                        <p:cTn id="74" dur="1" fill="hold">
                                          <p:stCondLst>
                                            <p:cond delay="0"/>
                                          </p:stCondLst>
                                        </p:cTn>
                                        <p:tgtEl>
                                          <p:spTgt spid="15">
                                            <p:txEl>
                                              <p:pRg st="9" end="9"/>
                                            </p:txEl>
                                          </p:spTgt>
                                        </p:tgtEl>
                                        <p:attrNameLst>
                                          <p:attrName>style.visibility</p:attrName>
                                        </p:attrNameLst>
                                      </p:cBhvr>
                                      <p:to>
                                        <p:strVal val="visible"/>
                                      </p:to>
                                    </p:set>
                                    <p:animEffect transition="in" filter="fade">
                                      <p:cBhvr>
                                        <p:cTn id="75" dur="2000"/>
                                        <p:tgtEl>
                                          <p:spTgt spid="15">
                                            <p:txEl>
                                              <p:pRg st="9" end="9"/>
                                            </p:txEl>
                                          </p:spTgt>
                                        </p:tgtEl>
                                      </p:cBhvr>
                                    </p:animEffect>
                                    <p:anim calcmode="lin" valueType="num">
                                      <p:cBhvr>
                                        <p:cTn id="76" dur="2000" fill="hold"/>
                                        <p:tgtEl>
                                          <p:spTgt spid="15">
                                            <p:txEl>
                                              <p:pRg st="9" end="9"/>
                                            </p:txEl>
                                          </p:spTgt>
                                        </p:tgtEl>
                                        <p:attrNameLst>
                                          <p:attrName>ppt_w</p:attrName>
                                        </p:attrNameLst>
                                      </p:cBhvr>
                                      <p:tavLst>
                                        <p:tav tm="0" fmla="#ppt_w*sin(2.5*pi*$)">
                                          <p:val>
                                            <p:fltVal val="0"/>
                                          </p:val>
                                        </p:tav>
                                        <p:tav tm="100000">
                                          <p:val>
                                            <p:fltVal val="1"/>
                                          </p:val>
                                        </p:tav>
                                      </p:tavLst>
                                    </p:anim>
                                    <p:anim calcmode="lin" valueType="num">
                                      <p:cBhvr>
                                        <p:cTn id="77" dur="2000" fill="hold"/>
                                        <p:tgtEl>
                                          <p:spTgt spid="15">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nodeType="clickEffect">
                                  <p:stCondLst>
                                    <p:cond delay="0"/>
                                  </p:stCondLst>
                                  <p:childTnLst>
                                    <p:set>
                                      <p:cBhvr>
                                        <p:cTn id="81" dur="1" fill="hold">
                                          <p:stCondLst>
                                            <p:cond delay="0"/>
                                          </p:stCondLst>
                                        </p:cTn>
                                        <p:tgtEl>
                                          <p:spTgt spid="15">
                                            <p:txEl>
                                              <p:pRg st="10" end="10"/>
                                            </p:txEl>
                                          </p:spTgt>
                                        </p:tgtEl>
                                        <p:attrNameLst>
                                          <p:attrName>style.visibility</p:attrName>
                                        </p:attrNameLst>
                                      </p:cBhvr>
                                      <p:to>
                                        <p:strVal val="visible"/>
                                      </p:to>
                                    </p:set>
                                    <p:animEffect transition="in" filter="fade">
                                      <p:cBhvr>
                                        <p:cTn id="82" dur="2000"/>
                                        <p:tgtEl>
                                          <p:spTgt spid="15">
                                            <p:txEl>
                                              <p:pRg st="10" end="10"/>
                                            </p:txEl>
                                          </p:spTgt>
                                        </p:tgtEl>
                                      </p:cBhvr>
                                    </p:animEffect>
                                    <p:anim calcmode="lin" valueType="num">
                                      <p:cBhvr>
                                        <p:cTn id="83" dur="2000" fill="hold"/>
                                        <p:tgtEl>
                                          <p:spTgt spid="15">
                                            <p:txEl>
                                              <p:pRg st="10" end="10"/>
                                            </p:txEl>
                                          </p:spTgt>
                                        </p:tgtEl>
                                        <p:attrNameLst>
                                          <p:attrName>ppt_w</p:attrName>
                                        </p:attrNameLst>
                                      </p:cBhvr>
                                      <p:tavLst>
                                        <p:tav tm="0" fmla="#ppt_w*sin(2.5*pi*$)">
                                          <p:val>
                                            <p:fltVal val="0"/>
                                          </p:val>
                                        </p:tav>
                                        <p:tav tm="100000">
                                          <p:val>
                                            <p:fltVal val="1"/>
                                          </p:val>
                                        </p:tav>
                                      </p:tavLst>
                                    </p:anim>
                                    <p:anim calcmode="lin" valueType="num">
                                      <p:cBhvr>
                                        <p:cTn id="84" dur="2000" fill="hold"/>
                                        <p:tgtEl>
                                          <p:spTgt spid="15">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nodeType="clickEffect">
                                  <p:stCondLst>
                                    <p:cond delay="0"/>
                                  </p:stCondLst>
                                  <p:childTnLst>
                                    <p:set>
                                      <p:cBhvr>
                                        <p:cTn id="88" dur="1" fill="hold">
                                          <p:stCondLst>
                                            <p:cond delay="0"/>
                                          </p:stCondLst>
                                        </p:cTn>
                                        <p:tgtEl>
                                          <p:spTgt spid="15">
                                            <p:txEl>
                                              <p:pRg st="11" end="11"/>
                                            </p:txEl>
                                          </p:spTgt>
                                        </p:tgtEl>
                                        <p:attrNameLst>
                                          <p:attrName>style.visibility</p:attrName>
                                        </p:attrNameLst>
                                      </p:cBhvr>
                                      <p:to>
                                        <p:strVal val="visible"/>
                                      </p:to>
                                    </p:set>
                                    <p:animEffect transition="in" filter="fade">
                                      <p:cBhvr>
                                        <p:cTn id="89" dur="2000"/>
                                        <p:tgtEl>
                                          <p:spTgt spid="15">
                                            <p:txEl>
                                              <p:pRg st="11" end="11"/>
                                            </p:txEl>
                                          </p:spTgt>
                                        </p:tgtEl>
                                      </p:cBhvr>
                                    </p:animEffect>
                                    <p:anim calcmode="lin" valueType="num">
                                      <p:cBhvr>
                                        <p:cTn id="90" dur="2000" fill="hold"/>
                                        <p:tgtEl>
                                          <p:spTgt spid="15">
                                            <p:txEl>
                                              <p:pRg st="11" end="11"/>
                                            </p:txEl>
                                          </p:spTgt>
                                        </p:tgtEl>
                                        <p:attrNameLst>
                                          <p:attrName>ppt_w</p:attrName>
                                        </p:attrNameLst>
                                      </p:cBhvr>
                                      <p:tavLst>
                                        <p:tav tm="0" fmla="#ppt_w*sin(2.5*pi*$)">
                                          <p:val>
                                            <p:fltVal val="0"/>
                                          </p:val>
                                        </p:tav>
                                        <p:tav tm="100000">
                                          <p:val>
                                            <p:fltVal val="1"/>
                                          </p:val>
                                        </p:tav>
                                      </p:tavLst>
                                    </p:anim>
                                    <p:anim calcmode="lin" valueType="num">
                                      <p:cBhvr>
                                        <p:cTn id="91" dur="2000" fill="hold"/>
                                        <p:tgtEl>
                                          <p:spTgt spid="15">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45" presetClass="entr" presetSubtype="0" fill="hold" nodeType="clickEffect">
                                  <p:stCondLst>
                                    <p:cond delay="0"/>
                                  </p:stCondLst>
                                  <p:childTnLst>
                                    <p:set>
                                      <p:cBhvr>
                                        <p:cTn id="95" dur="1" fill="hold">
                                          <p:stCondLst>
                                            <p:cond delay="0"/>
                                          </p:stCondLst>
                                        </p:cTn>
                                        <p:tgtEl>
                                          <p:spTgt spid="15">
                                            <p:txEl>
                                              <p:pRg st="12" end="12"/>
                                            </p:txEl>
                                          </p:spTgt>
                                        </p:tgtEl>
                                        <p:attrNameLst>
                                          <p:attrName>style.visibility</p:attrName>
                                        </p:attrNameLst>
                                      </p:cBhvr>
                                      <p:to>
                                        <p:strVal val="visible"/>
                                      </p:to>
                                    </p:set>
                                    <p:animEffect transition="in" filter="fade">
                                      <p:cBhvr>
                                        <p:cTn id="96" dur="2000"/>
                                        <p:tgtEl>
                                          <p:spTgt spid="15">
                                            <p:txEl>
                                              <p:pRg st="12" end="12"/>
                                            </p:txEl>
                                          </p:spTgt>
                                        </p:tgtEl>
                                      </p:cBhvr>
                                    </p:animEffect>
                                    <p:anim calcmode="lin" valueType="num">
                                      <p:cBhvr>
                                        <p:cTn id="97" dur="2000" fill="hold"/>
                                        <p:tgtEl>
                                          <p:spTgt spid="15">
                                            <p:txEl>
                                              <p:pRg st="12" end="12"/>
                                            </p:txEl>
                                          </p:spTgt>
                                        </p:tgtEl>
                                        <p:attrNameLst>
                                          <p:attrName>ppt_w</p:attrName>
                                        </p:attrNameLst>
                                      </p:cBhvr>
                                      <p:tavLst>
                                        <p:tav tm="0" fmla="#ppt_w*sin(2.5*pi*$)">
                                          <p:val>
                                            <p:fltVal val="0"/>
                                          </p:val>
                                        </p:tav>
                                        <p:tav tm="100000">
                                          <p:val>
                                            <p:fltVal val="1"/>
                                          </p:val>
                                        </p:tav>
                                      </p:tavLst>
                                    </p:anim>
                                    <p:anim calcmode="lin" valueType="num">
                                      <p:cBhvr>
                                        <p:cTn id="98" dur="2000" fill="hold"/>
                                        <p:tgtEl>
                                          <p:spTgt spid="15">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45" presetClass="entr" presetSubtype="0" fill="hold" nodeType="clickEffect">
                                  <p:stCondLst>
                                    <p:cond delay="0"/>
                                  </p:stCondLst>
                                  <p:childTnLst>
                                    <p:set>
                                      <p:cBhvr>
                                        <p:cTn id="102" dur="1" fill="hold">
                                          <p:stCondLst>
                                            <p:cond delay="0"/>
                                          </p:stCondLst>
                                        </p:cTn>
                                        <p:tgtEl>
                                          <p:spTgt spid="15">
                                            <p:txEl>
                                              <p:pRg st="13" end="13"/>
                                            </p:txEl>
                                          </p:spTgt>
                                        </p:tgtEl>
                                        <p:attrNameLst>
                                          <p:attrName>style.visibility</p:attrName>
                                        </p:attrNameLst>
                                      </p:cBhvr>
                                      <p:to>
                                        <p:strVal val="visible"/>
                                      </p:to>
                                    </p:set>
                                    <p:animEffect transition="in" filter="fade">
                                      <p:cBhvr>
                                        <p:cTn id="103" dur="2000"/>
                                        <p:tgtEl>
                                          <p:spTgt spid="15">
                                            <p:txEl>
                                              <p:pRg st="13" end="13"/>
                                            </p:txEl>
                                          </p:spTgt>
                                        </p:tgtEl>
                                      </p:cBhvr>
                                    </p:animEffect>
                                    <p:anim calcmode="lin" valueType="num">
                                      <p:cBhvr>
                                        <p:cTn id="104" dur="2000" fill="hold"/>
                                        <p:tgtEl>
                                          <p:spTgt spid="15">
                                            <p:txEl>
                                              <p:pRg st="13" end="13"/>
                                            </p:txEl>
                                          </p:spTgt>
                                        </p:tgtEl>
                                        <p:attrNameLst>
                                          <p:attrName>ppt_w</p:attrName>
                                        </p:attrNameLst>
                                      </p:cBhvr>
                                      <p:tavLst>
                                        <p:tav tm="0" fmla="#ppt_w*sin(2.5*pi*$)">
                                          <p:val>
                                            <p:fltVal val="0"/>
                                          </p:val>
                                        </p:tav>
                                        <p:tav tm="100000">
                                          <p:val>
                                            <p:fltVal val="1"/>
                                          </p:val>
                                        </p:tav>
                                      </p:tavLst>
                                    </p:anim>
                                    <p:anim calcmode="lin" valueType="num">
                                      <p:cBhvr>
                                        <p:cTn id="105" dur="2000" fill="hold"/>
                                        <p:tgtEl>
                                          <p:spTgt spid="15">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45" presetClass="entr" presetSubtype="0" fill="hold" nodeType="clickEffect">
                                  <p:stCondLst>
                                    <p:cond delay="0"/>
                                  </p:stCondLst>
                                  <p:childTnLst>
                                    <p:set>
                                      <p:cBhvr>
                                        <p:cTn id="109" dur="1" fill="hold">
                                          <p:stCondLst>
                                            <p:cond delay="0"/>
                                          </p:stCondLst>
                                        </p:cTn>
                                        <p:tgtEl>
                                          <p:spTgt spid="15">
                                            <p:txEl>
                                              <p:pRg st="14" end="14"/>
                                            </p:txEl>
                                          </p:spTgt>
                                        </p:tgtEl>
                                        <p:attrNameLst>
                                          <p:attrName>style.visibility</p:attrName>
                                        </p:attrNameLst>
                                      </p:cBhvr>
                                      <p:to>
                                        <p:strVal val="visible"/>
                                      </p:to>
                                    </p:set>
                                    <p:animEffect transition="in" filter="fade">
                                      <p:cBhvr>
                                        <p:cTn id="110" dur="2000"/>
                                        <p:tgtEl>
                                          <p:spTgt spid="15">
                                            <p:txEl>
                                              <p:pRg st="14" end="14"/>
                                            </p:txEl>
                                          </p:spTgt>
                                        </p:tgtEl>
                                      </p:cBhvr>
                                    </p:animEffect>
                                    <p:anim calcmode="lin" valueType="num">
                                      <p:cBhvr>
                                        <p:cTn id="111" dur="2000" fill="hold"/>
                                        <p:tgtEl>
                                          <p:spTgt spid="15">
                                            <p:txEl>
                                              <p:pRg st="14" end="14"/>
                                            </p:txEl>
                                          </p:spTgt>
                                        </p:tgtEl>
                                        <p:attrNameLst>
                                          <p:attrName>ppt_w</p:attrName>
                                        </p:attrNameLst>
                                      </p:cBhvr>
                                      <p:tavLst>
                                        <p:tav tm="0" fmla="#ppt_w*sin(2.5*pi*$)">
                                          <p:val>
                                            <p:fltVal val="0"/>
                                          </p:val>
                                        </p:tav>
                                        <p:tav tm="100000">
                                          <p:val>
                                            <p:fltVal val="1"/>
                                          </p:val>
                                        </p:tav>
                                      </p:tavLst>
                                    </p:anim>
                                    <p:anim calcmode="lin" valueType="num">
                                      <p:cBhvr>
                                        <p:cTn id="112" dur="2000" fill="hold"/>
                                        <p:tgtEl>
                                          <p:spTgt spid="15">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45" presetClass="entr" presetSubtype="0" fill="hold" nodeType="clickEffect">
                                  <p:stCondLst>
                                    <p:cond delay="0"/>
                                  </p:stCondLst>
                                  <p:childTnLst>
                                    <p:set>
                                      <p:cBhvr>
                                        <p:cTn id="116" dur="1" fill="hold">
                                          <p:stCondLst>
                                            <p:cond delay="0"/>
                                          </p:stCondLst>
                                        </p:cTn>
                                        <p:tgtEl>
                                          <p:spTgt spid="15">
                                            <p:txEl>
                                              <p:pRg st="15" end="15"/>
                                            </p:txEl>
                                          </p:spTgt>
                                        </p:tgtEl>
                                        <p:attrNameLst>
                                          <p:attrName>style.visibility</p:attrName>
                                        </p:attrNameLst>
                                      </p:cBhvr>
                                      <p:to>
                                        <p:strVal val="visible"/>
                                      </p:to>
                                    </p:set>
                                    <p:animEffect transition="in" filter="fade">
                                      <p:cBhvr>
                                        <p:cTn id="117" dur="2000"/>
                                        <p:tgtEl>
                                          <p:spTgt spid="15">
                                            <p:txEl>
                                              <p:pRg st="15" end="15"/>
                                            </p:txEl>
                                          </p:spTgt>
                                        </p:tgtEl>
                                      </p:cBhvr>
                                    </p:animEffect>
                                    <p:anim calcmode="lin" valueType="num">
                                      <p:cBhvr>
                                        <p:cTn id="118" dur="2000" fill="hold"/>
                                        <p:tgtEl>
                                          <p:spTgt spid="15">
                                            <p:txEl>
                                              <p:pRg st="15" end="15"/>
                                            </p:txEl>
                                          </p:spTgt>
                                        </p:tgtEl>
                                        <p:attrNameLst>
                                          <p:attrName>ppt_w</p:attrName>
                                        </p:attrNameLst>
                                      </p:cBhvr>
                                      <p:tavLst>
                                        <p:tav tm="0" fmla="#ppt_w*sin(2.5*pi*$)">
                                          <p:val>
                                            <p:fltVal val="0"/>
                                          </p:val>
                                        </p:tav>
                                        <p:tav tm="100000">
                                          <p:val>
                                            <p:fltVal val="1"/>
                                          </p:val>
                                        </p:tav>
                                      </p:tavLst>
                                    </p:anim>
                                    <p:anim calcmode="lin" valueType="num">
                                      <p:cBhvr>
                                        <p:cTn id="119" dur="2000" fill="hold"/>
                                        <p:tgtEl>
                                          <p:spTgt spid="15">
                                            <p:txEl>
                                              <p:pRg st="15" end="15"/>
                                            </p:txEl>
                                          </p:spTgt>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45" presetClass="entr" presetSubtype="0" fill="hold" nodeType="clickEffect">
                                  <p:stCondLst>
                                    <p:cond delay="0"/>
                                  </p:stCondLst>
                                  <p:childTnLst>
                                    <p:set>
                                      <p:cBhvr>
                                        <p:cTn id="123" dur="1" fill="hold">
                                          <p:stCondLst>
                                            <p:cond delay="0"/>
                                          </p:stCondLst>
                                        </p:cTn>
                                        <p:tgtEl>
                                          <p:spTgt spid="15">
                                            <p:txEl>
                                              <p:pRg st="16" end="16"/>
                                            </p:txEl>
                                          </p:spTgt>
                                        </p:tgtEl>
                                        <p:attrNameLst>
                                          <p:attrName>style.visibility</p:attrName>
                                        </p:attrNameLst>
                                      </p:cBhvr>
                                      <p:to>
                                        <p:strVal val="visible"/>
                                      </p:to>
                                    </p:set>
                                    <p:animEffect transition="in" filter="fade">
                                      <p:cBhvr>
                                        <p:cTn id="124" dur="2000"/>
                                        <p:tgtEl>
                                          <p:spTgt spid="15">
                                            <p:txEl>
                                              <p:pRg st="16" end="16"/>
                                            </p:txEl>
                                          </p:spTgt>
                                        </p:tgtEl>
                                      </p:cBhvr>
                                    </p:animEffect>
                                    <p:anim calcmode="lin" valueType="num">
                                      <p:cBhvr>
                                        <p:cTn id="125" dur="2000" fill="hold"/>
                                        <p:tgtEl>
                                          <p:spTgt spid="15">
                                            <p:txEl>
                                              <p:pRg st="16" end="16"/>
                                            </p:txEl>
                                          </p:spTgt>
                                        </p:tgtEl>
                                        <p:attrNameLst>
                                          <p:attrName>ppt_w</p:attrName>
                                        </p:attrNameLst>
                                      </p:cBhvr>
                                      <p:tavLst>
                                        <p:tav tm="0" fmla="#ppt_w*sin(2.5*pi*$)">
                                          <p:val>
                                            <p:fltVal val="0"/>
                                          </p:val>
                                        </p:tav>
                                        <p:tav tm="100000">
                                          <p:val>
                                            <p:fltVal val="1"/>
                                          </p:val>
                                        </p:tav>
                                      </p:tavLst>
                                    </p:anim>
                                    <p:anim calcmode="lin" valueType="num">
                                      <p:cBhvr>
                                        <p:cTn id="126" dur="2000" fill="hold"/>
                                        <p:tgtEl>
                                          <p:spTgt spid="15">
                                            <p:txEl>
                                              <p:pRg st="16" end="16"/>
                                            </p:txEl>
                                          </p:spTgt>
                                        </p:tgtEl>
                                        <p:attrNameLst>
                                          <p:attrName>ppt_h</p:attrName>
                                        </p:attrNameLst>
                                      </p:cBhvr>
                                      <p:tavLst>
                                        <p:tav tm="0">
                                          <p:val>
                                            <p:strVal val="#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45" presetClass="entr" presetSubtype="0" fill="hold" nodeType="clickEffect">
                                  <p:stCondLst>
                                    <p:cond delay="0"/>
                                  </p:stCondLst>
                                  <p:childTnLst>
                                    <p:set>
                                      <p:cBhvr>
                                        <p:cTn id="130" dur="1" fill="hold">
                                          <p:stCondLst>
                                            <p:cond delay="0"/>
                                          </p:stCondLst>
                                        </p:cTn>
                                        <p:tgtEl>
                                          <p:spTgt spid="15">
                                            <p:txEl>
                                              <p:pRg st="17" end="17"/>
                                            </p:txEl>
                                          </p:spTgt>
                                        </p:tgtEl>
                                        <p:attrNameLst>
                                          <p:attrName>style.visibility</p:attrName>
                                        </p:attrNameLst>
                                      </p:cBhvr>
                                      <p:to>
                                        <p:strVal val="visible"/>
                                      </p:to>
                                    </p:set>
                                    <p:animEffect transition="in" filter="fade">
                                      <p:cBhvr>
                                        <p:cTn id="131" dur="2000"/>
                                        <p:tgtEl>
                                          <p:spTgt spid="15">
                                            <p:txEl>
                                              <p:pRg st="17" end="17"/>
                                            </p:txEl>
                                          </p:spTgt>
                                        </p:tgtEl>
                                      </p:cBhvr>
                                    </p:animEffect>
                                    <p:anim calcmode="lin" valueType="num">
                                      <p:cBhvr>
                                        <p:cTn id="132" dur="2000" fill="hold"/>
                                        <p:tgtEl>
                                          <p:spTgt spid="15">
                                            <p:txEl>
                                              <p:pRg st="17" end="17"/>
                                            </p:txEl>
                                          </p:spTgt>
                                        </p:tgtEl>
                                        <p:attrNameLst>
                                          <p:attrName>ppt_w</p:attrName>
                                        </p:attrNameLst>
                                      </p:cBhvr>
                                      <p:tavLst>
                                        <p:tav tm="0" fmla="#ppt_w*sin(2.5*pi*$)">
                                          <p:val>
                                            <p:fltVal val="0"/>
                                          </p:val>
                                        </p:tav>
                                        <p:tav tm="100000">
                                          <p:val>
                                            <p:fltVal val="1"/>
                                          </p:val>
                                        </p:tav>
                                      </p:tavLst>
                                    </p:anim>
                                    <p:anim calcmode="lin" valueType="num">
                                      <p:cBhvr>
                                        <p:cTn id="133" dur="2000" fill="hold"/>
                                        <p:tgtEl>
                                          <p:spTgt spid="15">
                                            <p:txEl>
                                              <p:pRg st="17" end="17"/>
                                            </p:txEl>
                                          </p:spTgt>
                                        </p:tgtEl>
                                        <p:attrNameLst>
                                          <p:attrName>ppt_h</p:attrName>
                                        </p:attrNameLst>
                                      </p:cBhvr>
                                      <p:tavLst>
                                        <p:tav tm="0">
                                          <p:val>
                                            <p:strVal val="#ppt_h"/>
                                          </p:val>
                                        </p:tav>
                                        <p:tav tm="100000">
                                          <p:val>
                                            <p:strVal val="#ppt_h"/>
                                          </p:val>
                                        </p:tav>
                                      </p:tavLst>
                                    </p:anim>
                                  </p:childTnLst>
                                </p:cTn>
                              </p:par>
                            </p:childTnLst>
                          </p:cTn>
                        </p:par>
                      </p:childTnLst>
                    </p:cTn>
                  </p:par>
                  <p:par>
                    <p:cTn id="134" fill="hold">
                      <p:stCondLst>
                        <p:cond delay="indefinite"/>
                      </p:stCondLst>
                      <p:childTnLst>
                        <p:par>
                          <p:cTn id="135" fill="hold">
                            <p:stCondLst>
                              <p:cond delay="0"/>
                            </p:stCondLst>
                            <p:childTnLst>
                              <p:par>
                                <p:cTn id="136" presetID="45" presetClass="entr" presetSubtype="0" fill="hold" nodeType="clickEffect">
                                  <p:stCondLst>
                                    <p:cond delay="0"/>
                                  </p:stCondLst>
                                  <p:childTnLst>
                                    <p:set>
                                      <p:cBhvr>
                                        <p:cTn id="137" dur="1" fill="hold">
                                          <p:stCondLst>
                                            <p:cond delay="0"/>
                                          </p:stCondLst>
                                        </p:cTn>
                                        <p:tgtEl>
                                          <p:spTgt spid="15">
                                            <p:txEl>
                                              <p:pRg st="18" end="18"/>
                                            </p:txEl>
                                          </p:spTgt>
                                        </p:tgtEl>
                                        <p:attrNameLst>
                                          <p:attrName>style.visibility</p:attrName>
                                        </p:attrNameLst>
                                      </p:cBhvr>
                                      <p:to>
                                        <p:strVal val="visible"/>
                                      </p:to>
                                    </p:set>
                                    <p:animEffect transition="in" filter="fade">
                                      <p:cBhvr>
                                        <p:cTn id="138" dur="2000"/>
                                        <p:tgtEl>
                                          <p:spTgt spid="15">
                                            <p:txEl>
                                              <p:pRg st="18" end="18"/>
                                            </p:txEl>
                                          </p:spTgt>
                                        </p:tgtEl>
                                      </p:cBhvr>
                                    </p:animEffect>
                                    <p:anim calcmode="lin" valueType="num">
                                      <p:cBhvr>
                                        <p:cTn id="139" dur="2000" fill="hold"/>
                                        <p:tgtEl>
                                          <p:spTgt spid="15">
                                            <p:txEl>
                                              <p:pRg st="18" end="18"/>
                                            </p:txEl>
                                          </p:spTgt>
                                        </p:tgtEl>
                                        <p:attrNameLst>
                                          <p:attrName>ppt_w</p:attrName>
                                        </p:attrNameLst>
                                      </p:cBhvr>
                                      <p:tavLst>
                                        <p:tav tm="0" fmla="#ppt_w*sin(2.5*pi*$)">
                                          <p:val>
                                            <p:fltVal val="0"/>
                                          </p:val>
                                        </p:tav>
                                        <p:tav tm="100000">
                                          <p:val>
                                            <p:fltVal val="1"/>
                                          </p:val>
                                        </p:tav>
                                      </p:tavLst>
                                    </p:anim>
                                    <p:anim calcmode="lin" valueType="num">
                                      <p:cBhvr>
                                        <p:cTn id="140" dur="2000" fill="hold"/>
                                        <p:tgtEl>
                                          <p:spTgt spid="15">
                                            <p:txEl>
                                              <p:pRg st="18" end="1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smtClean="0">
                <a:latin typeface="Times New Roman" pitchFamily="18" charset="0"/>
                <a:cs typeface="Times New Roman" pitchFamily="18" charset="0"/>
              </a:rPr>
              <a:t>Continued…</a:t>
            </a:r>
            <a:endParaRPr sz="1400" dirty="0">
              <a:latin typeface="Times New Roman" pitchFamily="18" charset="0"/>
              <a:cs typeface="Times New Roman" pitchFamily="18" charset="0"/>
            </a:endParaRPr>
          </a:p>
        </p:txBody>
      </p:sp>
      <p:sp>
        <p:nvSpPr>
          <p:cNvPr id="5" name="Google Shape;3859;p16"/>
          <p:cNvSpPr txBox="1">
            <a:spLocks noGrp="1"/>
          </p:cNvSpPr>
          <p:nvPr>
            <p:ph type="subTitle" idx="1"/>
          </p:nvPr>
        </p:nvSpPr>
        <p:spPr>
          <a:xfrm>
            <a:off x="304800" y="590550"/>
            <a:ext cx="7315200" cy="4038599"/>
          </a:xfrm>
          <a:prstGeom prst="rect">
            <a:avLst/>
          </a:prstGeom>
        </p:spPr>
        <p:txBody>
          <a:bodyPr spcFirstLastPara="1" wrap="square" lIns="91425" tIns="91425" rIns="91425" bIns="91425" anchor="t" anchorCtr="0">
            <a:noAutofit/>
          </a:bodyPr>
          <a:lstStyle/>
          <a:p>
            <a:pPr>
              <a:buFont typeface="Wingdings" panose="05000000000000000000" pitchFamily="2" charset="2"/>
              <a:buChar char="ü"/>
            </a:pPr>
            <a:r>
              <a:rPr lang="en-US" sz="1200" b="0" dirty="0">
                <a:solidFill>
                  <a:schemeClr val="tx1"/>
                </a:solidFill>
              </a:rPr>
              <a:t>Seating</a:t>
            </a:r>
          </a:p>
          <a:p>
            <a:r>
              <a:rPr lang="en-US" sz="1200" b="0" dirty="0">
                <a:solidFill>
                  <a:schemeClr val="tx1"/>
                </a:solidFill>
              </a:rPr>
              <a:t>-A reporter and his source are not supposed to sit directly (Face to face) as some sources feel shy to look at them, so L shape is mostly recommended during an interview.</a:t>
            </a:r>
          </a:p>
          <a:p>
            <a:pPr>
              <a:buFont typeface="Wingdings" panose="05000000000000000000" pitchFamily="2" charset="2"/>
              <a:buChar char="ü"/>
            </a:pPr>
            <a:r>
              <a:rPr lang="en-US" sz="1200" b="0" dirty="0">
                <a:solidFill>
                  <a:schemeClr val="tx1"/>
                </a:solidFill>
              </a:rPr>
              <a:t>Pause</a:t>
            </a:r>
          </a:p>
          <a:p>
            <a:r>
              <a:rPr lang="en-US" sz="1200" b="0" dirty="0">
                <a:solidFill>
                  <a:schemeClr val="tx1"/>
                </a:solidFill>
              </a:rPr>
              <a:t>-When the source has already responded to your question, stay silence while stirring at him, he will restart explaining the point; a reporter can now be in a position to capture additional information.</a:t>
            </a:r>
          </a:p>
          <a:p>
            <a:pPr marL="0" indent="0"/>
            <a:endParaRPr lang="en-US" sz="1200" b="0" dirty="0">
              <a:solidFill>
                <a:schemeClr val="tx1"/>
              </a:solidFill>
              <a:latin typeface="Times New Roman" pitchFamily="18" charset="0"/>
              <a:ea typeface="Titillium Web"/>
              <a:cs typeface="Times New Roman" pitchFamily="18" charset="0"/>
              <a:sym typeface="Titillium Web"/>
            </a:endParaRPr>
          </a:p>
          <a:p>
            <a:pPr>
              <a:buFont typeface="Wingdings" panose="05000000000000000000" pitchFamily="2" charset="2"/>
              <a:buChar char="ü"/>
            </a:pPr>
            <a:r>
              <a:rPr lang="en-US" sz="1200" b="0" dirty="0">
                <a:solidFill>
                  <a:schemeClr val="tx1"/>
                </a:solidFill>
              </a:rPr>
              <a:t>. Name</a:t>
            </a:r>
          </a:p>
          <a:p>
            <a:r>
              <a:rPr lang="en-US" sz="1200" b="0" dirty="0">
                <a:solidFill>
                  <a:schemeClr val="tx1"/>
                </a:solidFill>
              </a:rPr>
              <a:t>-Use the source’s name in the interview, most people like to hear their names, so use it.</a:t>
            </a:r>
          </a:p>
          <a:p>
            <a:r>
              <a:rPr lang="en-US" sz="1200" b="0" dirty="0">
                <a:solidFill>
                  <a:schemeClr val="tx1"/>
                </a:solidFill>
              </a:rPr>
              <a:t> </a:t>
            </a:r>
          </a:p>
          <a:p>
            <a:pPr>
              <a:buFont typeface="Wingdings" panose="05000000000000000000" pitchFamily="2" charset="2"/>
              <a:buChar char="ü"/>
            </a:pPr>
            <a:r>
              <a:rPr lang="en-US" sz="1200" b="0" dirty="0">
                <a:solidFill>
                  <a:schemeClr val="tx1"/>
                </a:solidFill>
              </a:rPr>
              <a:t>Express interest</a:t>
            </a:r>
          </a:p>
          <a:p>
            <a:r>
              <a:rPr lang="en-US" sz="1200" b="0" dirty="0">
                <a:solidFill>
                  <a:schemeClr val="tx1"/>
                </a:solidFill>
              </a:rPr>
              <a:t>      -On what your source says, be attentive, use body expression to agree with his points, but remember to be neutral, don’t support your source on what he says in order to avoid leading questions. </a:t>
            </a:r>
          </a:p>
          <a:p>
            <a:r>
              <a:rPr lang="en-US" sz="1200" b="0" dirty="0">
                <a:solidFill>
                  <a:schemeClr val="tx1"/>
                </a:solidFill>
              </a:rPr>
              <a:t> </a:t>
            </a:r>
          </a:p>
          <a:p>
            <a:pPr marL="285750" lvl="0" indent="-285750" algn="l" rtl="0">
              <a:spcBef>
                <a:spcPts val="0"/>
              </a:spcBef>
              <a:spcAft>
                <a:spcPts val="0"/>
              </a:spcAft>
              <a:buFont typeface="Wingdings" pitchFamily="2" charset="2"/>
              <a:buChar char="ü"/>
            </a:pPr>
            <a:endParaRPr sz="1600"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758980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361951"/>
            <a:ext cx="6761100" cy="1234825"/>
          </a:xfrm>
        </p:spPr>
        <p:txBody>
          <a:bodyPr/>
          <a:lstStyle/>
          <a:p>
            <a:pPr lvl="0"/>
            <a:r>
              <a:rPr lang="en" dirty="0" smtClean="0">
                <a:solidFill>
                  <a:srgbClr val="80BFB7"/>
                </a:solidFill>
              </a:rPr>
              <a:t/>
            </a:r>
            <a:br>
              <a:rPr lang="en" dirty="0" smtClean="0">
                <a:solidFill>
                  <a:srgbClr val="80BFB7"/>
                </a:solidFill>
              </a:rPr>
            </a:br>
            <a:endParaRPr lang="en-US" dirty="0"/>
          </a:p>
        </p:txBody>
      </p:sp>
      <p:sp>
        <p:nvSpPr>
          <p:cNvPr id="3" name="Text Placeholder 2"/>
          <p:cNvSpPr>
            <a:spLocks noGrp="1"/>
          </p:cNvSpPr>
          <p:nvPr>
            <p:ph type="body" idx="1"/>
          </p:nvPr>
        </p:nvSpPr>
        <p:spPr/>
        <p:txBody>
          <a:bodyPr/>
          <a:lstStyle/>
          <a:p>
            <a:pPr marL="114300" indent="0">
              <a:buNone/>
            </a:pPr>
            <a:endParaRPr lang="en" sz="3600" dirty="0" smtClean="0">
              <a:solidFill>
                <a:srgbClr val="80BFB7"/>
              </a:solidFill>
            </a:endParaRPr>
          </a:p>
          <a:p>
            <a:pPr marL="114300" indent="0">
              <a:buNone/>
            </a:pPr>
            <a:endParaRPr lang="en-US"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2" y="1428750"/>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idx="1"/>
          </p:nvPr>
        </p:nvSpPr>
        <p:spPr>
          <a:xfrm>
            <a:off x="1524000" y="819150"/>
            <a:ext cx="3276600" cy="709242"/>
          </a:xfrm>
        </p:spPr>
        <p:txBody>
          <a:bodyPr/>
          <a:lstStyle/>
          <a:p>
            <a:pPr marL="114300" indent="0">
              <a:buNone/>
            </a:pPr>
            <a:r>
              <a:rPr lang="en" sz="3600" dirty="0" smtClean="0">
                <a:solidFill>
                  <a:srgbClr val="80BFB7"/>
                </a:solidFill>
              </a:rPr>
              <a:t>Any Question?</a:t>
            </a:r>
          </a:p>
          <a:p>
            <a:pPr marL="114300" indent="0">
              <a:buNone/>
            </a:pPr>
            <a:endParaRPr lang="en-US" sz="14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905" y="1528393"/>
            <a:ext cx="2947987" cy="184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91094840"/>
              </p:ext>
            </p:extLst>
          </p:nvPr>
        </p:nvGraphicFramePr>
        <p:xfrm>
          <a:off x="2743200" y="340147"/>
          <a:ext cx="5097100" cy="2491778"/>
        </p:xfrm>
        <a:graphic>
          <a:graphicData uri="http://schemas.openxmlformats.org/drawingml/2006/table">
            <a:tbl>
              <a:tblPr/>
              <a:tblGrid>
                <a:gridCol w="5097100"/>
              </a:tblGrid>
              <a:tr h="2491778">
                <a:tc>
                  <a:txBody>
                    <a:bodyPr/>
                    <a:lstStyle/>
                    <a:p>
                      <a:endParaRPr lang="en-US" sz="1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Title 5"/>
          <p:cNvSpPr>
            <a:spLocks noGrp="1"/>
          </p:cNvSpPr>
          <p:nvPr>
            <p:ph type="title"/>
          </p:nvPr>
        </p:nvSpPr>
        <p:spPr>
          <a:xfrm>
            <a:off x="259702" y="4095750"/>
            <a:ext cx="5149556" cy="628800"/>
          </a:xfrm>
        </p:spPr>
        <p:txBody>
          <a:bodyPr/>
          <a:lstStyle/>
          <a:p>
            <a:pPr lvl="0">
              <a:spcBef>
                <a:spcPts val="600"/>
              </a:spcBef>
            </a:pPr>
            <a:r>
              <a:rPr lang="en-US" sz="2400" dirty="0" smtClean="0">
                <a:solidFill>
                  <a:schemeClr val="accent6"/>
                </a:solidFill>
                <a:latin typeface="Times New Roman" pitchFamily="18" charset="0"/>
                <a:cs typeface="Times New Roman" pitchFamily="18" charset="0"/>
              </a:rPr>
              <a:t>CONTACT </a:t>
            </a:r>
            <a:r>
              <a:rPr lang="en-US" sz="2400" dirty="0">
                <a:solidFill>
                  <a:schemeClr val="accent6"/>
                </a:solidFill>
                <a:latin typeface="Times New Roman" pitchFamily="18" charset="0"/>
                <a:cs typeface="Times New Roman" pitchFamily="18" charset="0"/>
              </a:rPr>
              <a:t>TUTOR IN CHARGE </a:t>
            </a:r>
          </a:p>
        </p:txBody>
      </p:sp>
      <p:sp>
        <p:nvSpPr>
          <p:cNvPr id="7" name="Text Placeholder 6"/>
          <p:cNvSpPr>
            <a:spLocks noGrp="1"/>
          </p:cNvSpPr>
          <p:nvPr>
            <p:ph type="body" idx="1"/>
          </p:nvPr>
        </p:nvSpPr>
        <p:spPr>
          <a:xfrm>
            <a:off x="2809650" y="317325"/>
            <a:ext cx="5038950" cy="1676400"/>
          </a:xfrm>
        </p:spPr>
        <p:txBody>
          <a:bodyPr/>
          <a:lstStyle/>
          <a:p>
            <a:pPr marL="76200" indent="0">
              <a:buNone/>
            </a:pPr>
            <a:r>
              <a:rPr lang="en-US" sz="1400" dirty="0">
                <a:latin typeface="Times New Roman" pitchFamily="18" charset="0"/>
                <a:cs typeface="Times New Roman" pitchFamily="18" charset="0"/>
              </a:rPr>
              <a:t>Full name: AYUBU GAMBA.</a:t>
            </a:r>
          </a:p>
          <a:p>
            <a:pPr marL="76200" indent="0">
              <a:buNone/>
            </a:pPr>
            <a:r>
              <a:rPr lang="en-US" sz="1400" dirty="0">
                <a:latin typeface="Times New Roman" pitchFamily="18" charset="0"/>
                <a:cs typeface="Times New Roman" pitchFamily="18" charset="0"/>
              </a:rPr>
              <a:t>Department: JOURNALISM.</a:t>
            </a:r>
          </a:p>
          <a:p>
            <a:pPr marL="76200" indent="0">
              <a:buNone/>
            </a:pPr>
            <a:r>
              <a:rPr lang="en-US" sz="1400" dirty="0">
                <a:latin typeface="Times New Roman" pitchFamily="18" charset="0"/>
                <a:cs typeface="Times New Roman" pitchFamily="18" charset="0"/>
              </a:rPr>
              <a:t>Email Address:agamba133@gmail.com</a:t>
            </a:r>
          </a:p>
          <a:p>
            <a:pPr marL="76200" indent="0">
              <a:buNone/>
            </a:pPr>
            <a:r>
              <a:rPr lang="en-US" sz="1400" dirty="0">
                <a:latin typeface="Times New Roman" pitchFamily="18" charset="0"/>
                <a:cs typeface="Times New Roman" pitchFamily="18" charset="0"/>
              </a:rPr>
              <a:t>Phone number:0769055073</a:t>
            </a:r>
            <a:endParaRPr lang="en-US" sz="1400"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03299655"/>
              </p:ext>
            </p:extLst>
          </p:nvPr>
        </p:nvGraphicFramePr>
        <p:xfrm>
          <a:off x="183502" y="4202128"/>
          <a:ext cx="4998098" cy="579422"/>
        </p:xfrm>
        <a:graphic>
          <a:graphicData uri="http://schemas.openxmlformats.org/drawingml/2006/table">
            <a:tbl>
              <a:tblPr/>
              <a:tblGrid>
                <a:gridCol w="4998098"/>
              </a:tblGrid>
              <a:tr h="579422">
                <a:tc>
                  <a:txBody>
                    <a:bodyPr/>
                    <a:lstStyle/>
                    <a:p>
                      <a:r>
                        <a:rPr lang="en-US" sz="1800" dirty="0" smtClean="0"/>
                        <a:t>     </a:t>
                      </a:r>
                      <a:endParaRPr lang="en-US" sz="1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28515"/>
            <a:ext cx="11461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4301">
            <a:off x="1066802" y="2952750"/>
            <a:ext cx="1501661" cy="1047750"/>
          </a:xfrm>
          <a:prstGeom prst="rect">
            <a:avLst/>
          </a:prstGeom>
        </p:spPr>
      </p:pic>
    </p:spTree>
    <p:extLst>
      <p:ext uri="{BB962C8B-B14F-4D97-AF65-F5344CB8AC3E}">
        <p14:creationId xmlns:p14="http://schemas.microsoft.com/office/powerpoint/2010/main" val="6204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 calcmode="lin" valueType="num">
                                      <p:cBhvr>
                                        <p:cTn id="6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p:cTn id="7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7">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 calcmode="lin" valueType="num">
                                      <p:cBhvr>
                                        <p:cTn id="8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82" dur="500"/>
                                        <p:tgtEl>
                                          <p:spTgt spid="7">
                                            <p:txEl>
                                              <p:pRg st="3" end="3"/>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par>
                                <p:cTn id="88" presetID="53" presetClass="entr" presetSubtype="16" fill="hold" nodeType="withEffect">
                                  <p:stCondLst>
                                    <p:cond delay="0"/>
                                  </p:stCondLst>
                                  <p:childTnLst>
                                    <p:set>
                                      <p:cBhvr>
                                        <p:cTn id="89" dur="1" fill="hold">
                                          <p:stCondLst>
                                            <p:cond delay="0"/>
                                          </p:stCondLst>
                                        </p:cTn>
                                        <p:tgtEl>
                                          <p:spTgt spid="6146"/>
                                        </p:tgtEl>
                                        <p:attrNameLst>
                                          <p:attrName>style.visibility</p:attrName>
                                        </p:attrNameLst>
                                      </p:cBhvr>
                                      <p:to>
                                        <p:strVal val="visible"/>
                                      </p:to>
                                    </p:set>
                                    <p:anim calcmode="lin" valueType="num">
                                      <p:cBhvr>
                                        <p:cTn id="90" dur="500" fill="hold"/>
                                        <p:tgtEl>
                                          <p:spTgt spid="6146"/>
                                        </p:tgtEl>
                                        <p:attrNameLst>
                                          <p:attrName>ppt_w</p:attrName>
                                        </p:attrNameLst>
                                      </p:cBhvr>
                                      <p:tavLst>
                                        <p:tav tm="0">
                                          <p:val>
                                            <p:fltVal val="0"/>
                                          </p:val>
                                        </p:tav>
                                        <p:tav tm="100000">
                                          <p:val>
                                            <p:strVal val="#ppt_w"/>
                                          </p:val>
                                        </p:tav>
                                      </p:tavLst>
                                    </p:anim>
                                    <p:anim calcmode="lin" valueType="num">
                                      <p:cBhvr>
                                        <p:cTn id="91" dur="500" fill="hold"/>
                                        <p:tgtEl>
                                          <p:spTgt spid="6146"/>
                                        </p:tgtEl>
                                        <p:attrNameLst>
                                          <p:attrName>ppt_h</p:attrName>
                                        </p:attrNameLst>
                                      </p:cBhvr>
                                      <p:tavLst>
                                        <p:tav tm="0">
                                          <p:val>
                                            <p:fltVal val="0"/>
                                          </p:val>
                                        </p:tav>
                                        <p:tav tm="100000">
                                          <p:val>
                                            <p:strVal val="#ppt_h"/>
                                          </p:val>
                                        </p:tav>
                                      </p:tavLst>
                                    </p:anim>
                                    <p:animEffect transition="in" filter="fade">
                                      <p:cBhvr>
                                        <p:cTn id="9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363</TotalTime>
  <Words>584</Words>
  <Application>Microsoft Office PowerPoint</Application>
  <PresentationFormat>On-screen Show (16:9)</PresentationFormat>
  <Paragraphs>87</Paragraphs>
  <Slides>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Franklin Gothic Medium</vt:lpstr>
      <vt:lpstr>Franklin Gothic Book</vt:lpstr>
      <vt:lpstr>Wingdings</vt:lpstr>
      <vt:lpstr>Tunga</vt:lpstr>
      <vt:lpstr>Times New Roman</vt:lpstr>
      <vt:lpstr>Titillium Web</vt:lpstr>
      <vt:lpstr>Angles</vt:lpstr>
      <vt:lpstr>  DAR ES SALAAM SCHOOL OF JOURNALISM </vt:lpstr>
      <vt:lpstr>TOPIC 2:CULTURAL DIVERSITY IN JOURNALISM</vt:lpstr>
      <vt:lpstr>do’s and don’ts in journalism practices</vt:lpstr>
      <vt:lpstr>CONTINUE…</vt:lpstr>
      <vt:lpstr>  continued...</vt:lpstr>
      <vt:lpstr>Continued…</vt:lpstr>
      <vt:lpstr> </vt:lpstr>
      <vt:lpstr>PowerPoint Presentation</vt:lpstr>
      <vt:lpstr>CONTACT TUTOR IN CHARGE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 ES SALAAM SCHOOL OF JOURNALISAM</dc:title>
  <dc:creator>ICT OFFICER</dc:creator>
  <cp:lastModifiedBy>UTI-ICT ADMIN</cp:lastModifiedBy>
  <cp:revision>46</cp:revision>
  <dcterms:modified xsi:type="dcterms:W3CDTF">2023-01-19T07:34:37Z</dcterms:modified>
</cp:coreProperties>
</file>